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5" r:id="rId30"/>
    <p:sldId id="286" r:id="rId31"/>
  </p:sldIdLst>
  <p:sldSz cx="9144000" cy="5143500" type="screen16x9"/>
  <p:notesSz cx="6858000" cy="9144000"/>
  <p:embeddedFontLst>
    <p:embeddedFont>
      <p:font typeface="Lato" panose="020F0502020204030203" pitchFamily="34" charset="77"/>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2069c1de7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c2069c1de7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solidFill>
                  <a:schemeClr val="dk1"/>
                </a:solidFill>
              </a:rPr>
              <a:t>high frequency trading and algotrading are very risky and time consuming. I do not think that i would ever trust a model to automatically trade my real money no matter how confident i am in it. Deploying bots on AWS is an interesting concept because we can leave our machine running in the background and not interfere with our computer space and memory.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c2069c1de7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c2069c1de7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c0bcd20a65_0_5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c0bcd20a65_0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c2069c1de7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c2069c1de7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c0bcd20a65_0_5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c0bcd20a65_0_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c2069c1de7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c2069c1de7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c2069c1de7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c2069c1de7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c0bcd20a65_0_5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c0bcd20a65_0_5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c2069c1de7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c2069c1de7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c2069c1de7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c2069c1de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c0bcd20a65_0_6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c0bcd20a65_0_6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c2069c1de7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c2069c1de7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c2069c1de7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c2069c1de7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c0bcd20a65_0_5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c0bcd20a65_0_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c215d4ba56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c215d4ba5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c215d4ba56_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c215d4ba56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c215d4ba56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c215d4ba56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c215d4ba56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c215d4ba56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c0bcd20a65_0_5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c0bcd20a65_0_5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c215d4ba56_1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c215d4ba56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c0bcd20a65_0_6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c0bcd20a65_0_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c0bcd20a65_0_5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c0bcd20a65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c0bcd20a65_0_6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c0bcd20a65_0_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c0bcd20a65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c0bcd20a6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79c39815d0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79c39815d0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79c39815d0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79c39815d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79c39815d0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79c39815d0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c0bcd20a65_0_5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c0bcd20a65_0_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pt-BR"/>
              <a:t>Limitations: when looking through the instructions and all the limitations we had, like only 2 calls per minute, no more than 10 of the same stock per day, etc… we realized that when we coded and solved one exception, more appeared in the process flow. For example: when the model generated a sell signal, we knew we had to sell only if we had the stock. So we coded the rule so that we only sold if the stock was in our transaction list. But then we realized we had to check if we had less than 10 trades of that stock in the day, so we coded around that and we realized that even if it meet the 10 trade limit we had to make sure that the budget was sufficient. Another example was when we generated the signals for each minute, it was simple when there were only two signals in a given minute. but if there were more than two, which two should we pick? two buys? two sells? or one of each? because if we ignored the “buy” signals, the next time the model generated a signal for that stock it would be a sell, but we would not have that stock in our portfolio because we never bought it on the last signal.</a:t>
            </a:r>
            <a:endParaRPr/>
          </a:p>
          <a:p>
            <a:pPr marL="457200" lvl="0" indent="-298450" algn="l" rtl="0">
              <a:spcBef>
                <a:spcPts val="0"/>
              </a:spcBef>
              <a:spcAft>
                <a:spcPts val="0"/>
              </a:spcAft>
              <a:buSzPts val="1100"/>
              <a:buAutoNum type="arabicPeriod"/>
            </a:pPr>
            <a:r>
              <a:rPr lang="pt-BR"/>
              <a:t>EC2 instance libraries: we had issues installing tidyverse on our EC2 instance, and Mariah and Xiomara both had to create a new EC2 with new .pem keys. One of the EC2 instance crashed and got deleted.</a:t>
            </a:r>
            <a:endParaRPr/>
          </a:p>
          <a:p>
            <a:pPr marL="457200" lvl="0" indent="-298450" algn="l" rtl="0">
              <a:spcBef>
                <a:spcPts val="0"/>
              </a:spcBef>
              <a:spcAft>
                <a:spcPts val="0"/>
              </a:spcAft>
              <a:buSzPts val="1100"/>
              <a:buAutoNum type="arabicPeriod"/>
            </a:pPr>
            <a:r>
              <a:rPr lang="pt-BR"/>
              <a:t>We started developing our models a little later than we should have, so by the time we had a functioning bot we could not test it live. Luckily, the first day that the competition was supposed to start was given to everyone as an additional test day.</a:t>
            </a:r>
            <a:endParaRPr/>
          </a:p>
          <a:p>
            <a:pPr marL="457200" lvl="0" indent="-298450" algn="l" rtl="0">
              <a:spcBef>
                <a:spcPts val="0"/>
              </a:spcBef>
              <a:spcAft>
                <a:spcPts val="0"/>
              </a:spcAft>
              <a:buSzPts val="1100"/>
              <a:buAutoNum type="arabicPeriod"/>
            </a:pPr>
            <a:r>
              <a:rPr lang="pt-BR"/>
              <a:t>We had to purchase the tiingo membership for a month because we kept running into the 500 calls per hour issue with tiingo basic membership while testing. We paid the $10 and the limit was upgraded to 20,000 calls per minute.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298450" algn="l" rtl="0">
              <a:spcBef>
                <a:spcPts val="0"/>
              </a:spcBef>
              <a:spcAft>
                <a:spcPts val="0"/>
              </a:spcAft>
              <a:buSzPts val="1100"/>
              <a:buAutoNum type="arabicPeriod"/>
            </a:pPr>
            <a:r>
              <a:rPr lang="pt-BR"/>
              <a:t>After the stock implementation we had an issue the first day with the remaining budget. We coded our bot so that from 3:30 to 3:59pm it looked at our current budget and buy sufficient ADT stocks to leave us with the least amount of cash possible. When we coded it we used if budget &gt; 0, divide it by the price of the ADT stock and buy the integer value. so if the value was 4.9, it would buy 4, and the loop would theoretically continue until it had $0. However, we noticed that when it did the division and the value was 0.4, it tried to buy 0 stocks and it would generate an error. So the next day we fixed it to only buy ADT stock while the budget &gt; 20 (the stock was averaging about $9-$10).</a:t>
            </a:r>
            <a:endParaRPr/>
          </a:p>
          <a:p>
            <a:pPr marL="457200" lvl="0" indent="-298450" algn="l" rtl="0">
              <a:spcBef>
                <a:spcPts val="0"/>
              </a:spcBef>
              <a:spcAft>
                <a:spcPts val="0"/>
              </a:spcAft>
              <a:buSzPts val="1100"/>
              <a:buAutoNum type="arabicPeriod"/>
            </a:pPr>
            <a:r>
              <a:rPr lang="pt-BR"/>
              <a:t>The second day, once we had stocks in our portfolio, we ran into problems with the 2 calls per minute. We did not code it properly the first time and realized our nested ifs were treating 3 calls per minute as being 2 calls and it tried to generate three transactions in one minute.</a:t>
            </a:r>
            <a:endParaRPr/>
          </a:p>
          <a:p>
            <a:pPr marL="457200" lvl="0" indent="-298450" algn="l" rtl="0">
              <a:spcBef>
                <a:spcPts val="0"/>
              </a:spcBef>
              <a:spcAft>
                <a:spcPts val="0"/>
              </a:spcAft>
              <a:buSzPts val="1100"/>
              <a:buAutoNum type="arabicPeriod"/>
            </a:pPr>
            <a:r>
              <a:rPr lang="pt-BR"/>
              <a:t>Our third problem after the implementation was keeping track of our transactions. Ultimately we settled for the log, even though it was not ideal but our models worked based off of that so we did not edit it.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c2069c1de7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c2069c1de7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pt-BR">
                <a:solidFill>
                  <a:schemeClr val="dk1"/>
                </a:solidFill>
              </a:rPr>
              <a:t>high frequency trading and algotrading are very risky and time consuming. I do not think that i would ever trust a model to automatically trade my real money no matter how confident i am in it. Deploying bots on AWS is an interesting concept because we can leave our machine running in the background and not interfere with our computer space and memory.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pt-B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mt="44000"/>
          </a:blip>
          <a:stretch>
            <a:fillRect/>
          </a:stretch>
        </p:blipFill>
        <p:spPr>
          <a:xfrm>
            <a:off x="0" y="0"/>
            <a:ext cx="9144000" cy="5143504"/>
          </a:xfrm>
          <a:prstGeom prst="rect">
            <a:avLst/>
          </a:prstGeom>
          <a:noFill/>
          <a:ln>
            <a:noFill/>
          </a:ln>
        </p:spPr>
      </p:pic>
      <p:sp>
        <p:nvSpPr>
          <p:cNvPr id="55" name="Google Shape;55;p13"/>
          <p:cNvSpPr txBox="1">
            <a:spLocks noGrp="1"/>
          </p:cNvSpPr>
          <p:nvPr>
            <p:ph type="ctrTitle"/>
          </p:nvPr>
        </p:nvSpPr>
        <p:spPr>
          <a:xfrm>
            <a:off x="361400" y="744575"/>
            <a:ext cx="8520600" cy="1454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pt-BR" sz="8000"/>
              <a:t>STOCK MARKET</a:t>
            </a:r>
            <a:r>
              <a:rPr lang="pt-BR"/>
              <a:t> </a:t>
            </a:r>
            <a:endParaRPr sz="5400"/>
          </a:p>
        </p:txBody>
      </p:sp>
      <p:sp>
        <p:nvSpPr>
          <p:cNvPr id="56" name="Google Shape;56;p13"/>
          <p:cNvSpPr txBox="1">
            <a:spLocks noGrp="1"/>
          </p:cNvSpPr>
          <p:nvPr>
            <p:ph type="subTitle" idx="1"/>
          </p:nvPr>
        </p:nvSpPr>
        <p:spPr>
          <a:xfrm>
            <a:off x="361400" y="2834125"/>
            <a:ext cx="8520600" cy="2023500"/>
          </a:xfrm>
          <a:prstGeom prst="rect">
            <a:avLst/>
          </a:prstGeom>
        </p:spPr>
        <p:txBody>
          <a:bodyPr spcFirstLastPara="1" wrap="square" lIns="91425" tIns="91425" rIns="91425" bIns="91425" anchor="t" anchorCtr="0">
            <a:normAutofit lnSpcReduction="10000"/>
          </a:bodyPr>
          <a:lstStyle/>
          <a:p>
            <a:pPr marL="0" lvl="0" indent="0" algn="l" rtl="0">
              <a:lnSpc>
                <a:spcPct val="200000"/>
              </a:lnSpc>
              <a:spcBef>
                <a:spcPts val="0"/>
              </a:spcBef>
              <a:spcAft>
                <a:spcPts val="0"/>
              </a:spcAft>
              <a:buNone/>
            </a:pPr>
            <a:r>
              <a:rPr lang="pt-BR" sz="1800">
                <a:solidFill>
                  <a:srgbClr val="FFFFFF"/>
                </a:solidFill>
              </a:rPr>
              <a:t>Mariah Bastos</a:t>
            </a:r>
            <a:endParaRPr sz="1800">
              <a:solidFill>
                <a:srgbClr val="FFFFFF"/>
              </a:solidFill>
            </a:endParaRPr>
          </a:p>
          <a:p>
            <a:pPr marL="0" lvl="0" indent="0" algn="l" rtl="0">
              <a:lnSpc>
                <a:spcPct val="200000"/>
              </a:lnSpc>
              <a:spcBef>
                <a:spcPts val="0"/>
              </a:spcBef>
              <a:spcAft>
                <a:spcPts val="0"/>
              </a:spcAft>
              <a:buNone/>
            </a:pPr>
            <a:r>
              <a:rPr lang="pt-BR" sz="1800">
                <a:solidFill>
                  <a:srgbClr val="FFFFFF"/>
                </a:solidFill>
              </a:rPr>
              <a:t>Rene Villarreal </a:t>
            </a:r>
            <a:endParaRPr sz="1800">
              <a:solidFill>
                <a:srgbClr val="FFFFFF"/>
              </a:solidFill>
            </a:endParaRPr>
          </a:p>
          <a:p>
            <a:pPr marL="0" lvl="0" indent="0" algn="l" rtl="0">
              <a:lnSpc>
                <a:spcPct val="200000"/>
              </a:lnSpc>
              <a:spcBef>
                <a:spcPts val="0"/>
              </a:spcBef>
              <a:spcAft>
                <a:spcPts val="0"/>
              </a:spcAft>
              <a:buNone/>
            </a:pPr>
            <a:r>
              <a:rPr lang="pt-BR" sz="1800">
                <a:solidFill>
                  <a:srgbClr val="FFFFFF"/>
                </a:solidFill>
              </a:rPr>
              <a:t>Xiomara Chirinos</a:t>
            </a:r>
            <a:endParaRPr sz="1800">
              <a:solidFill>
                <a:srgbClr val="FFFFFF"/>
              </a:solidFill>
            </a:endParaRPr>
          </a:p>
          <a:p>
            <a:pPr marL="0" lvl="0" indent="0" algn="r" rtl="0">
              <a:lnSpc>
                <a:spcPct val="200000"/>
              </a:lnSpc>
              <a:spcBef>
                <a:spcPts val="0"/>
              </a:spcBef>
              <a:spcAft>
                <a:spcPts val="0"/>
              </a:spcAft>
              <a:buNone/>
            </a:pPr>
            <a:r>
              <a:rPr lang="pt-BR" sz="1200">
                <a:solidFill>
                  <a:srgbClr val="FFFFFF"/>
                </a:solidFill>
              </a:rPr>
              <a:t>CIS-544 DATA MINING &amp; MACHINE LRNG</a:t>
            </a:r>
            <a:endParaRPr sz="18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2"/>
          <p:cNvSpPr txBox="1">
            <a:spLocks noGrp="1"/>
          </p:cNvSpPr>
          <p:nvPr>
            <p:ph type="title"/>
          </p:nvPr>
        </p:nvSpPr>
        <p:spPr>
          <a:xfrm>
            <a:off x="328500" y="1837500"/>
            <a:ext cx="4045200" cy="14685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pt-BR"/>
              <a:t>CODE AND EXPLANATION</a:t>
            </a:r>
            <a:endParaRPr/>
          </a:p>
        </p:txBody>
      </p:sp>
      <p:pic>
        <p:nvPicPr>
          <p:cNvPr id="115" name="Google Shape;115;p22"/>
          <p:cNvPicPr preferRelativeResize="0"/>
          <p:nvPr/>
        </p:nvPicPr>
        <p:blipFill>
          <a:blip r:embed="rId3">
            <a:alphaModFix/>
          </a:blip>
          <a:stretch>
            <a:fillRect/>
          </a:stretch>
        </p:blipFill>
        <p:spPr>
          <a:xfrm>
            <a:off x="5143475" y="1285488"/>
            <a:ext cx="3718071" cy="257252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0"/>
              </a:spcBef>
              <a:spcAft>
                <a:spcPts val="1200"/>
              </a:spcAft>
              <a:buNone/>
            </a:pPr>
            <a:endParaRPr/>
          </a:p>
        </p:txBody>
      </p:sp>
      <p:sp>
        <p:nvSpPr>
          <p:cNvPr id="121" name="Google Shape;121;p23"/>
          <p:cNvSpPr txBox="1">
            <a:spLocks noGrp="1"/>
          </p:cNvSpPr>
          <p:nvPr>
            <p:ph type="title"/>
          </p:nvPr>
        </p:nvSpPr>
        <p:spPr>
          <a:xfrm>
            <a:off x="311700" y="4475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sz="2355"/>
              <a:t>Exponential Moving Average</a:t>
            </a:r>
            <a:r>
              <a:rPr lang="pt-BR"/>
              <a:t> </a:t>
            </a:r>
            <a:endParaRPr/>
          </a:p>
        </p:txBody>
      </p:sp>
      <p:pic>
        <p:nvPicPr>
          <p:cNvPr id="122" name="Google Shape;122;p23"/>
          <p:cNvPicPr preferRelativeResize="0"/>
          <p:nvPr/>
        </p:nvPicPr>
        <p:blipFill>
          <a:blip r:embed="rId3">
            <a:alphaModFix/>
          </a:blip>
          <a:stretch>
            <a:fillRect/>
          </a:stretch>
        </p:blipFill>
        <p:spPr>
          <a:xfrm>
            <a:off x="783100" y="1290075"/>
            <a:ext cx="7577799" cy="2507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0"/>
              </a:spcBef>
              <a:spcAft>
                <a:spcPts val="1200"/>
              </a:spcAft>
              <a:buNone/>
            </a:pPr>
            <a:endParaRPr/>
          </a:p>
        </p:txBody>
      </p:sp>
      <p:sp>
        <p:nvSpPr>
          <p:cNvPr id="128" name="Google Shape;128;p24"/>
          <p:cNvSpPr txBox="1">
            <a:spLocks noGrp="1"/>
          </p:cNvSpPr>
          <p:nvPr>
            <p:ph type="title"/>
          </p:nvPr>
        </p:nvSpPr>
        <p:spPr>
          <a:xfrm>
            <a:off x="311700" y="5414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sz="2355"/>
              <a:t>Simple Moving Average</a:t>
            </a:r>
            <a:r>
              <a:rPr lang="pt-BR"/>
              <a:t> </a:t>
            </a:r>
            <a:endParaRPr/>
          </a:p>
        </p:txBody>
      </p:sp>
      <p:pic>
        <p:nvPicPr>
          <p:cNvPr id="129" name="Google Shape;129;p24"/>
          <p:cNvPicPr preferRelativeResize="0"/>
          <p:nvPr/>
        </p:nvPicPr>
        <p:blipFill>
          <a:blip r:embed="rId3">
            <a:alphaModFix/>
          </a:blip>
          <a:stretch>
            <a:fillRect/>
          </a:stretch>
        </p:blipFill>
        <p:spPr>
          <a:xfrm>
            <a:off x="827625" y="1475475"/>
            <a:ext cx="7488750" cy="2599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0"/>
              </a:spcBef>
              <a:spcAft>
                <a:spcPts val="1200"/>
              </a:spcAft>
              <a:buNone/>
            </a:pPr>
            <a:endParaRPr/>
          </a:p>
        </p:txBody>
      </p:sp>
      <p:sp>
        <p:nvSpPr>
          <p:cNvPr id="135" name="Google Shape;135;p25"/>
          <p:cNvSpPr txBox="1">
            <a:spLocks noGrp="1"/>
          </p:cNvSpPr>
          <p:nvPr>
            <p:ph type="title"/>
          </p:nvPr>
        </p:nvSpPr>
        <p:spPr>
          <a:xfrm>
            <a:off x="311700" y="4619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sz="2355"/>
              <a:t>Scalping</a:t>
            </a:r>
            <a:endParaRPr/>
          </a:p>
        </p:txBody>
      </p:sp>
      <p:pic>
        <p:nvPicPr>
          <p:cNvPr id="136" name="Google Shape;136;p25"/>
          <p:cNvPicPr preferRelativeResize="0"/>
          <p:nvPr/>
        </p:nvPicPr>
        <p:blipFill>
          <a:blip r:embed="rId3">
            <a:alphaModFix/>
          </a:blip>
          <a:stretch>
            <a:fillRect/>
          </a:stretch>
        </p:blipFill>
        <p:spPr>
          <a:xfrm>
            <a:off x="1475949" y="1319700"/>
            <a:ext cx="6192124" cy="25041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6"/>
          <p:cNvSpPr txBox="1">
            <a:spLocks noGrp="1"/>
          </p:cNvSpPr>
          <p:nvPr>
            <p:ph type="title"/>
          </p:nvPr>
        </p:nvSpPr>
        <p:spPr>
          <a:xfrm>
            <a:off x="277925" y="1506500"/>
            <a:ext cx="4045200" cy="14823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pt-BR"/>
              <a:t>MODELS</a:t>
            </a:r>
            <a:endParaRPr/>
          </a:p>
        </p:txBody>
      </p:sp>
      <p:sp>
        <p:nvSpPr>
          <p:cNvPr id="142" name="Google Shape;142;p26"/>
          <p:cNvSpPr txBox="1">
            <a:spLocks noGrp="1"/>
          </p:cNvSpPr>
          <p:nvPr>
            <p:ph type="body" idx="2"/>
          </p:nvPr>
        </p:nvSpPr>
        <p:spPr>
          <a:xfrm>
            <a:off x="4683825" y="724200"/>
            <a:ext cx="4460100" cy="4257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endParaRPr sz="1200">
              <a:solidFill>
                <a:srgbClr val="FFFFFF"/>
              </a:solidFill>
              <a:latin typeface="Lato"/>
              <a:ea typeface="Lato"/>
              <a:cs typeface="Lato"/>
              <a:sym typeface="Lato"/>
            </a:endParaRPr>
          </a:p>
          <a:p>
            <a:pPr marL="457200" lvl="0" indent="0" algn="l" rtl="0">
              <a:spcBef>
                <a:spcPts val="0"/>
              </a:spcBef>
              <a:spcAft>
                <a:spcPts val="0"/>
              </a:spcAft>
              <a:buNone/>
            </a:pPr>
            <a:endParaRPr sz="1200">
              <a:solidFill>
                <a:srgbClr val="FFFFFF"/>
              </a:solidFill>
              <a:latin typeface="Lato"/>
              <a:ea typeface="Lato"/>
              <a:cs typeface="Lato"/>
              <a:sym typeface="Lato"/>
            </a:endParaRPr>
          </a:p>
          <a:p>
            <a:pPr marL="0" lvl="0" indent="0" algn="l" rtl="0">
              <a:spcBef>
                <a:spcPts val="0"/>
              </a:spcBef>
              <a:spcAft>
                <a:spcPts val="0"/>
              </a:spcAft>
              <a:buNone/>
            </a:pPr>
            <a:endParaRPr sz="1500">
              <a:solidFill>
                <a:srgbClr val="FFFFFF"/>
              </a:solidFill>
              <a:latin typeface="Lato"/>
              <a:ea typeface="Lato"/>
              <a:cs typeface="Lato"/>
              <a:sym typeface="Lato"/>
            </a:endParaRPr>
          </a:p>
          <a:p>
            <a:pPr marL="0" lvl="0" indent="0" algn="l" rtl="0">
              <a:spcBef>
                <a:spcPts val="0"/>
              </a:spcBef>
              <a:spcAft>
                <a:spcPts val="1200"/>
              </a:spcAft>
              <a:buNone/>
            </a:pPr>
            <a:endParaRPr/>
          </a:p>
        </p:txBody>
      </p:sp>
      <p:pic>
        <p:nvPicPr>
          <p:cNvPr id="143" name="Google Shape;143;p26"/>
          <p:cNvPicPr preferRelativeResize="0"/>
          <p:nvPr/>
        </p:nvPicPr>
        <p:blipFill rotWithShape="1">
          <a:blip r:embed="rId3">
            <a:alphaModFix/>
          </a:blip>
          <a:srcRect r="1681"/>
          <a:stretch/>
        </p:blipFill>
        <p:spPr>
          <a:xfrm>
            <a:off x="5015649" y="1311500"/>
            <a:ext cx="3796449" cy="25204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7"/>
          <p:cNvSpPr txBox="1">
            <a:spLocks noGrp="1"/>
          </p:cNvSpPr>
          <p:nvPr>
            <p:ph type="title"/>
          </p:nvPr>
        </p:nvSpPr>
        <p:spPr>
          <a:xfrm>
            <a:off x="311700" y="216425"/>
            <a:ext cx="8520600" cy="5727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pt-BR" sz="2500">
                <a:solidFill>
                  <a:srgbClr val="FFFFFF"/>
                </a:solidFill>
              </a:rPr>
              <a:t>Overall Approach</a:t>
            </a:r>
            <a:endParaRPr sz="2500"/>
          </a:p>
        </p:txBody>
      </p:sp>
      <p:sp>
        <p:nvSpPr>
          <p:cNvPr id="149" name="Google Shape;149;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pt-BR"/>
              <a:t>The six models were all fed historical data by minute from October 1, 2020 to December 31, 2020.</a:t>
            </a:r>
            <a:endParaRPr/>
          </a:p>
          <a:p>
            <a:pPr marL="0" lvl="0" indent="0" algn="l" rtl="0">
              <a:spcBef>
                <a:spcPts val="0"/>
              </a:spcBef>
              <a:spcAft>
                <a:spcPts val="0"/>
              </a:spcAft>
              <a:buNone/>
            </a:pPr>
            <a:endParaRPr/>
          </a:p>
          <a:p>
            <a:pPr marL="0" lvl="0" indent="0" algn="l" rtl="0">
              <a:spcBef>
                <a:spcPts val="0"/>
              </a:spcBef>
              <a:spcAft>
                <a:spcPts val="0"/>
              </a:spcAft>
              <a:buNone/>
            </a:pPr>
            <a:r>
              <a:rPr lang="pt-BR"/>
              <a:t>We set the test/validation period from January 1, 2021 to February 26, 2021.</a:t>
            </a:r>
            <a:endParaRPr/>
          </a:p>
          <a:p>
            <a:pPr marL="0" lvl="0" indent="0" algn="l" rtl="0">
              <a:spcBef>
                <a:spcPts val="0"/>
              </a:spcBef>
              <a:spcAft>
                <a:spcPts val="0"/>
              </a:spcAft>
              <a:buNone/>
            </a:pPr>
            <a:endParaRPr/>
          </a:p>
          <a:p>
            <a:pPr marL="0" lvl="0" indent="0" algn="l" rtl="0">
              <a:spcBef>
                <a:spcPts val="0"/>
              </a:spcBef>
              <a:spcAft>
                <a:spcPts val="0"/>
              </a:spcAft>
              <a:buNone/>
            </a:pPr>
            <a:r>
              <a:rPr lang="pt-BR"/>
              <a:t>This project gave us exposure applying machine learning models learned in the classroom to real-world situations like the stock market.</a:t>
            </a:r>
            <a:endParaRPr/>
          </a:p>
          <a:p>
            <a:pPr marL="0" lvl="0" indent="0" algn="l" rtl="0">
              <a:spcBef>
                <a:spcPts val="0"/>
              </a:spcBef>
              <a:spcAft>
                <a:spcPts val="0"/>
              </a:spcAft>
              <a:buNone/>
            </a:pPr>
            <a:endParaRPr/>
          </a:p>
          <a:p>
            <a:pPr marL="0" lvl="0" indent="0" algn="l" rtl="0">
              <a:spcBef>
                <a:spcPts val="0"/>
              </a:spcBef>
              <a:spcAft>
                <a:spcPts val="1200"/>
              </a:spcAft>
              <a:buNone/>
            </a:pPr>
            <a:endParaRPr sz="1200">
              <a:solidFill>
                <a:srgbClr val="2D3B45"/>
              </a:solidFill>
              <a:highlight>
                <a:srgbClr val="FFFFFF"/>
              </a:highlight>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0"/>
              </a:spcBef>
              <a:spcAft>
                <a:spcPts val="1200"/>
              </a:spcAft>
              <a:buNone/>
            </a:pPr>
            <a:endParaRPr sz="1200">
              <a:solidFill>
                <a:srgbClr val="2D3B45"/>
              </a:solidFill>
              <a:highlight>
                <a:srgbClr val="FFFFFF"/>
              </a:highlight>
              <a:latin typeface="Lato"/>
              <a:ea typeface="Lato"/>
              <a:cs typeface="Lato"/>
              <a:sym typeface="Lato"/>
            </a:endParaRPr>
          </a:p>
        </p:txBody>
      </p:sp>
      <p:sp>
        <p:nvSpPr>
          <p:cNvPr id="155" name="Google Shape;155;p28"/>
          <p:cNvSpPr txBox="1">
            <a:spLocks noGrp="1"/>
          </p:cNvSpPr>
          <p:nvPr>
            <p:ph type="title"/>
          </p:nvPr>
        </p:nvSpPr>
        <p:spPr>
          <a:xfrm>
            <a:off x="341950" y="334750"/>
            <a:ext cx="8520600" cy="5727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pt-BR" sz="2000">
                <a:solidFill>
                  <a:srgbClr val="FFFFFF"/>
                </a:solidFill>
              </a:rPr>
              <a:t>Time Series</a:t>
            </a:r>
            <a:endParaRPr sz="2000"/>
          </a:p>
        </p:txBody>
      </p:sp>
      <p:pic>
        <p:nvPicPr>
          <p:cNvPr id="156" name="Google Shape;156;p28"/>
          <p:cNvPicPr preferRelativeResize="0"/>
          <p:nvPr/>
        </p:nvPicPr>
        <p:blipFill>
          <a:blip r:embed="rId3">
            <a:alphaModFix/>
          </a:blip>
          <a:stretch>
            <a:fillRect/>
          </a:stretch>
        </p:blipFill>
        <p:spPr>
          <a:xfrm>
            <a:off x="813425" y="925325"/>
            <a:ext cx="6625151" cy="2131775"/>
          </a:xfrm>
          <a:prstGeom prst="rect">
            <a:avLst/>
          </a:prstGeom>
          <a:noFill/>
          <a:ln>
            <a:noFill/>
          </a:ln>
        </p:spPr>
      </p:pic>
      <p:pic>
        <p:nvPicPr>
          <p:cNvPr id="157" name="Google Shape;157;p28"/>
          <p:cNvPicPr preferRelativeResize="0"/>
          <p:nvPr/>
        </p:nvPicPr>
        <p:blipFill>
          <a:blip r:embed="rId4">
            <a:alphaModFix/>
          </a:blip>
          <a:stretch>
            <a:fillRect/>
          </a:stretch>
        </p:blipFill>
        <p:spPr>
          <a:xfrm>
            <a:off x="216850" y="3379775"/>
            <a:ext cx="8770802" cy="1264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0"/>
              </a:spcBef>
              <a:spcAft>
                <a:spcPts val="1200"/>
              </a:spcAft>
              <a:buNone/>
            </a:pPr>
            <a:endParaRPr sz="1200">
              <a:solidFill>
                <a:srgbClr val="2D3B45"/>
              </a:solidFill>
              <a:highlight>
                <a:srgbClr val="FFFFFF"/>
              </a:highlight>
              <a:latin typeface="Lato"/>
              <a:ea typeface="Lato"/>
              <a:cs typeface="Lato"/>
              <a:sym typeface="Lato"/>
            </a:endParaRPr>
          </a:p>
        </p:txBody>
      </p:sp>
      <p:pic>
        <p:nvPicPr>
          <p:cNvPr id="163" name="Google Shape;163;p29"/>
          <p:cNvPicPr preferRelativeResize="0"/>
          <p:nvPr/>
        </p:nvPicPr>
        <p:blipFill>
          <a:blip r:embed="rId3">
            <a:alphaModFix/>
          </a:blip>
          <a:stretch>
            <a:fillRect/>
          </a:stretch>
        </p:blipFill>
        <p:spPr>
          <a:xfrm>
            <a:off x="409825" y="919512"/>
            <a:ext cx="8126150" cy="1559150"/>
          </a:xfrm>
          <a:prstGeom prst="rect">
            <a:avLst/>
          </a:prstGeom>
          <a:noFill/>
          <a:ln>
            <a:noFill/>
          </a:ln>
        </p:spPr>
      </p:pic>
      <p:sp>
        <p:nvSpPr>
          <p:cNvPr id="164" name="Google Shape;164;p29"/>
          <p:cNvSpPr txBox="1">
            <a:spLocks noGrp="1"/>
          </p:cNvSpPr>
          <p:nvPr>
            <p:ph type="title"/>
          </p:nvPr>
        </p:nvSpPr>
        <p:spPr>
          <a:xfrm>
            <a:off x="341950" y="346800"/>
            <a:ext cx="8520600" cy="5727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pt-BR" sz="2000">
                <a:solidFill>
                  <a:srgbClr val="FFFFFF"/>
                </a:solidFill>
              </a:rPr>
              <a:t>MARS</a:t>
            </a:r>
            <a:endParaRPr sz="2000"/>
          </a:p>
        </p:txBody>
      </p:sp>
      <p:pic>
        <p:nvPicPr>
          <p:cNvPr id="165" name="Google Shape;165;p29"/>
          <p:cNvPicPr preferRelativeResize="0"/>
          <p:nvPr/>
        </p:nvPicPr>
        <p:blipFill>
          <a:blip r:embed="rId4">
            <a:alphaModFix/>
          </a:blip>
          <a:stretch>
            <a:fillRect/>
          </a:stretch>
        </p:blipFill>
        <p:spPr>
          <a:xfrm>
            <a:off x="450500" y="2642801"/>
            <a:ext cx="8153299" cy="14757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0"/>
              </a:spcBef>
              <a:spcAft>
                <a:spcPts val="1200"/>
              </a:spcAft>
              <a:buNone/>
            </a:pPr>
            <a:endParaRPr sz="1200">
              <a:solidFill>
                <a:srgbClr val="2D3B45"/>
              </a:solidFill>
              <a:highlight>
                <a:srgbClr val="FFFFFF"/>
              </a:highlight>
              <a:latin typeface="Lato"/>
              <a:ea typeface="Lato"/>
              <a:cs typeface="Lato"/>
              <a:sym typeface="Lato"/>
            </a:endParaRPr>
          </a:p>
        </p:txBody>
      </p:sp>
      <p:sp>
        <p:nvSpPr>
          <p:cNvPr id="171" name="Google Shape;171;p30"/>
          <p:cNvSpPr txBox="1">
            <a:spLocks noGrp="1"/>
          </p:cNvSpPr>
          <p:nvPr>
            <p:ph type="title"/>
          </p:nvPr>
        </p:nvSpPr>
        <p:spPr>
          <a:xfrm>
            <a:off x="239850" y="367125"/>
            <a:ext cx="8520600" cy="5727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pt-BR" sz="2000">
                <a:solidFill>
                  <a:srgbClr val="FFFFFF"/>
                </a:solidFill>
              </a:rPr>
              <a:t>Random Forest</a:t>
            </a:r>
            <a:endParaRPr sz="2000"/>
          </a:p>
        </p:txBody>
      </p:sp>
      <p:pic>
        <p:nvPicPr>
          <p:cNvPr id="172" name="Google Shape;172;p30"/>
          <p:cNvPicPr preferRelativeResize="0"/>
          <p:nvPr/>
        </p:nvPicPr>
        <p:blipFill>
          <a:blip r:embed="rId3">
            <a:alphaModFix/>
          </a:blip>
          <a:stretch>
            <a:fillRect/>
          </a:stretch>
        </p:blipFill>
        <p:spPr>
          <a:xfrm>
            <a:off x="239850" y="1075550"/>
            <a:ext cx="8592452" cy="1421225"/>
          </a:xfrm>
          <a:prstGeom prst="rect">
            <a:avLst/>
          </a:prstGeom>
          <a:noFill/>
          <a:ln>
            <a:noFill/>
          </a:ln>
        </p:spPr>
      </p:pic>
      <p:pic>
        <p:nvPicPr>
          <p:cNvPr id="173" name="Google Shape;173;p30"/>
          <p:cNvPicPr preferRelativeResize="0"/>
          <p:nvPr/>
        </p:nvPicPr>
        <p:blipFill>
          <a:blip r:embed="rId4">
            <a:alphaModFix/>
          </a:blip>
          <a:stretch>
            <a:fillRect/>
          </a:stretch>
        </p:blipFill>
        <p:spPr>
          <a:xfrm>
            <a:off x="224725" y="2688686"/>
            <a:ext cx="8622700" cy="155668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0"/>
              </a:spcBef>
              <a:spcAft>
                <a:spcPts val="1200"/>
              </a:spcAft>
              <a:buNone/>
            </a:pPr>
            <a:endParaRPr sz="1200">
              <a:solidFill>
                <a:srgbClr val="2D3B45"/>
              </a:solidFill>
              <a:highlight>
                <a:srgbClr val="FFFFFF"/>
              </a:highlight>
              <a:latin typeface="Lato"/>
              <a:ea typeface="Lato"/>
              <a:cs typeface="Lato"/>
              <a:sym typeface="Lato"/>
            </a:endParaRPr>
          </a:p>
        </p:txBody>
      </p:sp>
      <p:sp>
        <p:nvSpPr>
          <p:cNvPr id="179" name="Google Shape;179;p31"/>
          <p:cNvSpPr txBox="1">
            <a:spLocks noGrp="1"/>
          </p:cNvSpPr>
          <p:nvPr>
            <p:ph type="title"/>
          </p:nvPr>
        </p:nvSpPr>
        <p:spPr>
          <a:xfrm>
            <a:off x="326825" y="435000"/>
            <a:ext cx="8520600" cy="5727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pt-BR" sz="2000">
                <a:solidFill>
                  <a:srgbClr val="FFFFFF"/>
                </a:solidFill>
              </a:rPr>
              <a:t>SVM</a:t>
            </a:r>
            <a:endParaRPr sz="2000"/>
          </a:p>
        </p:txBody>
      </p:sp>
      <p:pic>
        <p:nvPicPr>
          <p:cNvPr id="180" name="Google Shape;180;p31"/>
          <p:cNvPicPr preferRelativeResize="0"/>
          <p:nvPr/>
        </p:nvPicPr>
        <p:blipFill rotWithShape="1">
          <a:blip r:embed="rId3">
            <a:alphaModFix/>
          </a:blip>
          <a:srcRect t="16450"/>
          <a:stretch/>
        </p:blipFill>
        <p:spPr>
          <a:xfrm>
            <a:off x="341950" y="1007700"/>
            <a:ext cx="8490350" cy="1804315"/>
          </a:xfrm>
          <a:prstGeom prst="rect">
            <a:avLst/>
          </a:prstGeom>
          <a:noFill/>
          <a:ln>
            <a:noFill/>
          </a:ln>
        </p:spPr>
      </p:pic>
      <p:pic>
        <p:nvPicPr>
          <p:cNvPr id="181" name="Google Shape;181;p31"/>
          <p:cNvPicPr preferRelativeResize="0"/>
          <p:nvPr/>
        </p:nvPicPr>
        <p:blipFill>
          <a:blip r:embed="rId4">
            <a:alphaModFix/>
          </a:blip>
          <a:stretch>
            <a:fillRect/>
          </a:stretch>
        </p:blipFill>
        <p:spPr>
          <a:xfrm>
            <a:off x="341950" y="3037166"/>
            <a:ext cx="8550850" cy="130385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61" name="Google Shape;61;p14"/>
          <p:cNvPicPr preferRelativeResize="0"/>
          <p:nvPr/>
        </p:nvPicPr>
        <p:blipFill>
          <a:blip r:embed="rId3">
            <a:alphaModFix amt="44000"/>
          </a:blip>
          <a:stretch>
            <a:fillRect/>
          </a:stretch>
        </p:blipFill>
        <p:spPr>
          <a:xfrm>
            <a:off x="0" y="0"/>
            <a:ext cx="9144000" cy="5143504"/>
          </a:xfrm>
          <a:prstGeom prst="rect">
            <a:avLst/>
          </a:prstGeom>
          <a:noFill/>
          <a:ln>
            <a:noFill/>
          </a:ln>
        </p:spPr>
      </p:pic>
      <p:sp>
        <p:nvSpPr>
          <p:cNvPr id="62" name="Google Shape;62;p14"/>
          <p:cNvSpPr txBox="1">
            <a:spLocks noGrp="1"/>
          </p:cNvSpPr>
          <p:nvPr>
            <p:ph type="title"/>
          </p:nvPr>
        </p:nvSpPr>
        <p:spPr>
          <a:xfrm>
            <a:off x="311700" y="83500"/>
            <a:ext cx="2808000" cy="50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BR" sz="2500">
                <a:solidFill>
                  <a:srgbClr val="FFFFFF"/>
                </a:solidFill>
                <a:latin typeface="Lato"/>
                <a:ea typeface="Lato"/>
                <a:cs typeface="Lato"/>
                <a:sym typeface="Lato"/>
              </a:rPr>
              <a:t>OUTLINE</a:t>
            </a:r>
            <a:endParaRPr sz="2500"/>
          </a:p>
        </p:txBody>
      </p:sp>
      <p:sp>
        <p:nvSpPr>
          <p:cNvPr id="63" name="Google Shape;63;p14"/>
          <p:cNvSpPr txBox="1">
            <a:spLocks noGrp="1"/>
          </p:cNvSpPr>
          <p:nvPr>
            <p:ph type="body" idx="1"/>
          </p:nvPr>
        </p:nvSpPr>
        <p:spPr>
          <a:xfrm>
            <a:off x="311700" y="583900"/>
            <a:ext cx="4335000" cy="4509900"/>
          </a:xfrm>
          <a:prstGeom prst="rect">
            <a:avLst/>
          </a:prstGeom>
        </p:spPr>
        <p:txBody>
          <a:bodyPr spcFirstLastPara="1" wrap="square" lIns="91425" tIns="91425" rIns="91425" bIns="91425" anchor="t" anchorCtr="0">
            <a:noAutofit/>
          </a:bodyPr>
          <a:lstStyle/>
          <a:p>
            <a:pPr marL="457200" lvl="0" indent="-317182" algn="l" rtl="0">
              <a:lnSpc>
                <a:spcPct val="115000"/>
              </a:lnSpc>
              <a:spcBef>
                <a:spcPts val="0"/>
              </a:spcBef>
              <a:spcAft>
                <a:spcPts val="0"/>
              </a:spcAft>
              <a:buClr>
                <a:schemeClr val="accent2"/>
              </a:buClr>
              <a:buSzPts val="1395"/>
              <a:buAutoNum type="arabicPeriod"/>
            </a:pPr>
            <a:r>
              <a:rPr lang="pt-BR" sz="1395" b="1">
                <a:solidFill>
                  <a:schemeClr val="accent2"/>
                </a:solidFill>
              </a:rPr>
              <a:t>Competition</a:t>
            </a:r>
            <a:endParaRPr sz="1395" b="1">
              <a:solidFill>
                <a:schemeClr val="accent2"/>
              </a:solidFill>
            </a:endParaRPr>
          </a:p>
          <a:p>
            <a:pPr marL="914400" lvl="0" indent="-317182" algn="l" rtl="0">
              <a:lnSpc>
                <a:spcPct val="115000"/>
              </a:lnSpc>
              <a:spcBef>
                <a:spcPts val="0"/>
              </a:spcBef>
              <a:spcAft>
                <a:spcPts val="0"/>
              </a:spcAft>
              <a:buClr>
                <a:schemeClr val="accent2"/>
              </a:buClr>
              <a:buSzPts val="1395"/>
              <a:buChar char="●"/>
            </a:pPr>
            <a:r>
              <a:rPr lang="pt-BR" sz="1395">
                <a:solidFill>
                  <a:schemeClr val="accent2"/>
                </a:solidFill>
              </a:rPr>
              <a:t>Approaches</a:t>
            </a:r>
            <a:endParaRPr sz="1395">
              <a:solidFill>
                <a:schemeClr val="accent2"/>
              </a:solidFill>
            </a:endParaRPr>
          </a:p>
          <a:p>
            <a:pPr marL="914400" lvl="0" indent="-317182" algn="l" rtl="0">
              <a:lnSpc>
                <a:spcPct val="115000"/>
              </a:lnSpc>
              <a:spcBef>
                <a:spcPts val="0"/>
              </a:spcBef>
              <a:spcAft>
                <a:spcPts val="0"/>
              </a:spcAft>
              <a:buClr>
                <a:schemeClr val="accent2"/>
              </a:buClr>
              <a:buSzPts val="1395"/>
              <a:buChar char="●"/>
            </a:pPr>
            <a:r>
              <a:rPr lang="pt-BR" sz="1395">
                <a:solidFill>
                  <a:schemeClr val="accent2"/>
                </a:solidFill>
              </a:rPr>
              <a:t>Challenges</a:t>
            </a:r>
            <a:endParaRPr sz="1395">
              <a:solidFill>
                <a:schemeClr val="accent2"/>
              </a:solidFill>
            </a:endParaRPr>
          </a:p>
          <a:p>
            <a:pPr marL="914400" lvl="0" indent="-317182" algn="l" rtl="0">
              <a:lnSpc>
                <a:spcPct val="115000"/>
              </a:lnSpc>
              <a:spcBef>
                <a:spcPts val="0"/>
              </a:spcBef>
              <a:spcAft>
                <a:spcPts val="0"/>
              </a:spcAft>
              <a:buClr>
                <a:schemeClr val="accent2"/>
              </a:buClr>
              <a:buSzPts val="1395"/>
              <a:buChar char="●"/>
            </a:pPr>
            <a:r>
              <a:rPr lang="pt-BR" sz="1395">
                <a:solidFill>
                  <a:schemeClr val="accent2"/>
                </a:solidFill>
              </a:rPr>
              <a:t>Impressions</a:t>
            </a:r>
            <a:endParaRPr sz="1395">
              <a:solidFill>
                <a:schemeClr val="accent2"/>
              </a:solidFill>
            </a:endParaRPr>
          </a:p>
          <a:p>
            <a:pPr marL="914400" lvl="0" indent="-317182" algn="l" rtl="0">
              <a:lnSpc>
                <a:spcPct val="115000"/>
              </a:lnSpc>
              <a:spcBef>
                <a:spcPts val="0"/>
              </a:spcBef>
              <a:spcAft>
                <a:spcPts val="0"/>
              </a:spcAft>
              <a:buClr>
                <a:schemeClr val="accent2"/>
              </a:buClr>
              <a:buSzPts val="1395"/>
              <a:buChar char="●"/>
            </a:pPr>
            <a:r>
              <a:rPr lang="pt-BR" sz="1395">
                <a:solidFill>
                  <a:schemeClr val="accent2"/>
                </a:solidFill>
              </a:rPr>
              <a:t>Code</a:t>
            </a:r>
            <a:endParaRPr sz="1395">
              <a:solidFill>
                <a:schemeClr val="accent2"/>
              </a:solidFill>
            </a:endParaRPr>
          </a:p>
          <a:p>
            <a:pPr marL="457200" lvl="0" indent="-317182" algn="l" rtl="0">
              <a:lnSpc>
                <a:spcPct val="115000"/>
              </a:lnSpc>
              <a:spcBef>
                <a:spcPts val="0"/>
              </a:spcBef>
              <a:spcAft>
                <a:spcPts val="0"/>
              </a:spcAft>
              <a:buClr>
                <a:schemeClr val="accent2"/>
              </a:buClr>
              <a:buSzPts val="1395"/>
              <a:buAutoNum type="arabicPeriod"/>
            </a:pPr>
            <a:r>
              <a:rPr lang="pt-BR" sz="1395" b="1">
                <a:solidFill>
                  <a:schemeClr val="accent2"/>
                </a:solidFill>
              </a:rPr>
              <a:t>Models</a:t>
            </a:r>
            <a:endParaRPr sz="1395" b="1">
              <a:solidFill>
                <a:schemeClr val="accent2"/>
              </a:solidFill>
            </a:endParaRPr>
          </a:p>
          <a:p>
            <a:pPr marL="914400" lvl="0" indent="-317182" algn="l" rtl="0">
              <a:lnSpc>
                <a:spcPct val="115000"/>
              </a:lnSpc>
              <a:spcBef>
                <a:spcPts val="0"/>
              </a:spcBef>
              <a:spcAft>
                <a:spcPts val="0"/>
              </a:spcAft>
              <a:buClr>
                <a:schemeClr val="accent2"/>
              </a:buClr>
              <a:buSzPts val="1395"/>
              <a:buChar char="●"/>
            </a:pPr>
            <a:r>
              <a:rPr lang="pt-BR" sz="1395">
                <a:solidFill>
                  <a:schemeClr val="accent2"/>
                </a:solidFill>
              </a:rPr>
              <a:t>Overall Approach</a:t>
            </a:r>
            <a:endParaRPr sz="1395">
              <a:solidFill>
                <a:schemeClr val="accent2"/>
              </a:solidFill>
            </a:endParaRPr>
          </a:p>
          <a:p>
            <a:pPr marL="914400" lvl="0" indent="-317182" algn="l" rtl="0">
              <a:lnSpc>
                <a:spcPct val="115000"/>
              </a:lnSpc>
              <a:spcBef>
                <a:spcPts val="0"/>
              </a:spcBef>
              <a:spcAft>
                <a:spcPts val="0"/>
              </a:spcAft>
              <a:buClr>
                <a:schemeClr val="accent2"/>
              </a:buClr>
              <a:buSzPts val="1395"/>
              <a:buChar char="●"/>
            </a:pPr>
            <a:r>
              <a:rPr lang="pt-BR" sz="1395">
                <a:solidFill>
                  <a:schemeClr val="accent2"/>
                </a:solidFill>
              </a:rPr>
              <a:t>Models</a:t>
            </a:r>
            <a:endParaRPr sz="1395">
              <a:solidFill>
                <a:schemeClr val="accent2"/>
              </a:solidFill>
            </a:endParaRPr>
          </a:p>
          <a:p>
            <a:pPr marL="914400" lvl="0" indent="-317182" algn="l" rtl="0">
              <a:lnSpc>
                <a:spcPct val="115000"/>
              </a:lnSpc>
              <a:spcBef>
                <a:spcPts val="0"/>
              </a:spcBef>
              <a:spcAft>
                <a:spcPts val="0"/>
              </a:spcAft>
              <a:buClr>
                <a:schemeClr val="accent2"/>
              </a:buClr>
              <a:buSzPts val="1395"/>
              <a:buChar char="●"/>
            </a:pPr>
            <a:r>
              <a:rPr lang="pt-BR" sz="1395">
                <a:solidFill>
                  <a:schemeClr val="accent2"/>
                </a:solidFill>
              </a:rPr>
              <a:t>Iterations</a:t>
            </a:r>
            <a:endParaRPr sz="1395">
              <a:solidFill>
                <a:schemeClr val="accent2"/>
              </a:solidFill>
            </a:endParaRPr>
          </a:p>
          <a:p>
            <a:pPr marL="914400" lvl="0" indent="-317182" algn="l" rtl="0">
              <a:lnSpc>
                <a:spcPct val="115000"/>
              </a:lnSpc>
              <a:spcBef>
                <a:spcPts val="0"/>
              </a:spcBef>
              <a:spcAft>
                <a:spcPts val="0"/>
              </a:spcAft>
              <a:buClr>
                <a:schemeClr val="accent2"/>
              </a:buClr>
              <a:buSzPts val="1395"/>
              <a:buChar char="●"/>
            </a:pPr>
            <a:r>
              <a:rPr lang="pt-BR" sz="1395">
                <a:solidFill>
                  <a:schemeClr val="accent2"/>
                </a:solidFill>
              </a:rPr>
              <a:t>Metrics</a:t>
            </a:r>
            <a:endParaRPr sz="1395">
              <a:solidFill>
                <a:schemeClr val="accent2"/>
              </a:solidFill>
            </a:endParaRPr>
          </a:p>
          <a:p>
            <a:pPr marL="914400" lvl="0" indent="-317182" algn="l" rtl="0">
              <a:spcBef>
                <a:spcPts val="0"/>
              </a:spcBef>
              <a:spcAft>
                <a:spcPts val="0"/>
              </a:spcAft>
              <a:buClr>
                <a:schemeClr val="accent2"/>
              </a:buClr>
              <a:buSzPts val="1395"/>
              <a:buChar char="●"/>
            </a:pPr>
            <a:r>
              <a:rPr lang="pt-BR" sz="1395">
                <a:solidFill>
                  <a:schemeClr val="accent2"/>
                </a:solidFill>
              </a:rPr>
              <a:t>Comparison &amp; Ranking</a:t>
            </a:r>
            <a:endParaRPr sz="1395">
              <a:solidFill>
                <a:schemeClr val="accent2"/>
              </a:solidFill>
            </a:endParaRPr>
          </a:p>
          <a:p>
            <a:pPr marL="914400" lvl="0" indent="-317182" algn="l" rtl="0">
              <a:lnSpc>
                <a:spcPct val="115000"/>
              </a:lnSpc>
              <a:spcBef>
                <a:spcPts val="0"/>
              </a:spcBef>
              <a:spcAft>
                <a:spcPts val="0"/>
              </a:spcAft>
              <a:buClr>
                <a:schemeClr val="accent2"/>
              </a:buClr>
              <a:buSzPts val="1395"/>
              <a:buChar char="●"/>
            </a:pPr>
            <a:r>
              <a:rPr lang="pt-BR" sz="1395">
                <a:solidFill>
                  <a:schemeClr val="accent2"/>
                </a:solidFill>
              </a:rPr>
              <a:t>Code</a:t>
            </a:r>
            <a:endParaRPr sz="1937">
              <a:solidFill>
                <a:schemeClr val="accent2"/>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0"/>
              </a:spcBef>
              <a:spcAft>
                <a:spcPts val="1200"/>
              </a:spcAft>
              <a:buNone/>
            </a:pPr>
            <a:endParaRPr sz="1200">
              <a:solidFill>
                <a:srgbClr val="2D3B45"/>
              </a:solidFill>
              <a:highlight>
                <a:srgbClr val="FFFFFF"/>
              </a:highlight>
              <a:latin typeface="Lato"/>
              <a:ea typeface="Lato"/>
              <a:cs typeface="Lato"/>
              <a:sym typeface="Lato"/>
            </a:endParaRPr>
          </a:p>
        </p:txBody>
      </p:sp>
      <p:sp>
        <p:nvSpPr>
          <p:cNvPr id="187" name="Google Shape;187;p32"/>
          <p:cNvSpPr txBox="1">
            <a:spLocks noGrp="1"/>
          </p:cNvSpPr>
          <p:nvPr>
            <p:ph type="title"/>
          </p:nvPr>
        </p:nvSpPr>
        <p:spPr>
          <a:xfrm>
            <a:off x="311700" y="340000"/>
            <a:ext cx="8520600" cy="5727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pt-BR" sz="2000">
                <a:solidFill>
                  <a:srgbClr val="FFFFFF"/>
                </a:solidFill>
              </a:rPr>
              <a:t>Deep Learning</a:t>
            </a:r>
            <a:endParaRPr sz="2000"/>
          </a:p>
        </p:txBody>
      </p:sp>
      <p:pic>
        <p:nvPicPr>
          <p:cNvPr id="188" name="Google Shape;188;p32"/>
          <p:cNvPicPr preferRelativeResize="0"/>
          <p:nvPr/>
        </p:nvPicPr>
        <p:blipFill>
          <a:blip r:embed="rId3">
            <a:alphaModFix/>
          </a:blip>
          <a:stretch>
            <a:fillRect/>
          </a:stretch>
        </p:blipFill>
        <p:spPr>
          <a:xfrm>
            <a:off x="218650" y="1050437"/>
            <a:ext cx="8706701" cy="1801364"/>
          </a:xfrm>
          <a:prstGeom prst="rect">
            <a:avLst/>
          </a:prstGeom>
          <a:noFill/>
          <a:ln>
            <a:noFill/>
          </a:ln>
        </p:spPr>
      </p:pic>
      <p:pic>
        <p:nvPicPr>
          <p:cNvPr id="189" name="Google Shape;189;p32"/>
          <p:cNvPicPr preferRelativeResize="0"/>
          <p:nvPr/>
        </p:nvPicPr>
        <p:blipFill>
          <a:blip r:embed="rId4">
            <a:alphaModFix/>
          </a:blip>
          <a:stretch>
            <a:fillRect/>
          </a:stretch>
        </p:blipFill>
        <p:spPr>
          <a:xfrm>
            <a:off x="218650" y="2989554"/>
            <a:ext cx="8706700" cy="152214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0"/>
              </a:spcBef>
              <a:spcAft>
                <a:spcPts val="1200"/>
              </a:spcAft>
              <a:buNone/>
            </a:pPr>
            <a:endParaRPr sz="1200">
              <a:solidFill>
                <a:srgbClr val="2D3B45"/>
              </a:solidFill>
              <a:highlight>
                <a:srgbClr val="FFFFFF"/>
              </a:highlight>
              <a:latin typeface="Lato"/>
              <a:ea typeface="Lato"/>
              <a:cs typeface="Lato"/>
              <a:sym typeface="Lato"/>
            </a:endParaRPr>
          </a:p>
        </p:txBody>
      </p:sp>
      <p:sp>
        <p:nvSpPr>
          <p:cNvPr id="195" name="Google Shape;195;p33"/>
          <p:cNvSpPr txBox="1">
            <a:spLocks noGrp="1"/>
          </p:cNvSpPr>
          <p:nvPr>
            <p:ph type="title"/>
          </p:nvPr>
        </p:nvSpPr>
        <p:spPr>
          <a:xfrm>
            <a:off x="311700" y="380725"/>
            <a:ext cx="8520600" cy="5727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pt-BR" sz="2000">
                <a:solidFill>
                  <a:srgbClr val="FFFFFF"/>
                </a:solidFill>
              </a:rPr>
              <a:t>AutoML</a:t>
            </a:r>
            <a:endParaRPr sz="2000"/>
          </a:p>
        </p:txBody>
      </p:sp>
      <p:pic>
        <p:nvPicPr>
          <p:cNvPr id="196" name="Google Shape;196;p33"/>
          <p:cNvPicPr preferRelativeResize="0"/>
          <p:nvPr/>
        </p:nvPicPr>
        <p:blipFill>
          <a:blip r:embed="rId3">
            <a:alphaModFix/>
          </a:blip>
          <a:stretch>
            <a:fillRect/>
          </a:stretch>
        </p:blipFill>
        <p:spPr>
          <a:xfrm>
            <a:off x="1703450" y="821050"/>
            <a:ext cx="5102523" cy="2759449"/>
          </a:xfrm>
          <a:prstGeom prst="rect">
            <a:avLst/>
          </a:prstGeom>
          <a:noFill/>
          <a:ln>
            <a:noFill/>
          </a:ln>
        </p:spPr>
      </p:pic>
      <p:pic>
        <p:nvPicPr>
          <p:cNvPr id="197" name="Google Shape;197;p33"/>
          <p:cNvPicPr preferRelativeResize="0"/>
          <p:nvPr/>
        </p:nvPicPr>
        <p:blipFill>
          <a:blip r:embed="rId4">
            <a:alphaModFix/>
          </a:blip>
          <a:stretch>
            <a:fillRect/>
          </a:stretch>
        </p:blipFill>
        <p:spPr>
          <a:xfrm>
            <a:off x="637400" y="3636349"/>
            <a:ext cx="7949724" cy="1135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a:t>Model Results - Facebook</a:t>
            </a:r>
            <a:endParaRPr/>
          </a:p>
        </p:txBody>
      </p:sp>
      <p:pic>
        <p:nvPicPr>
          <p:cNvPr id="203" name="Google Shape;203;p34"/>
          <p:cNvPicPr preferRelativeResize="0"/>
          <p:nvPr/>
        </p:nvPicPr>
        <p:blipFill>
          <a:blip r:embed="rId3">
            <a:alphaModFix/>
          </a:blip>
          <a:stretch>
            <a:fillRect/>
          </a:stretch>
        </p:blipFill>
        <p:spPr>
          <a:xfrm>
            <a:off x="152400" y="1104625"/>
            <a:ext cx="8839198" cy="1284640"/>
          </a:xfrm>
          <a:prstGeom prst="rect">
            <a:avLst/>
          </a:prstGeom>
          <a:noFill/>
          <a:ln>
            <a:noFill/>
          </a:ln>
        </p:spPr>
      </p:pic>
      <p:sp>
        <p:nvSpPr>
          <p:cNvPr id="204" name="Google Shape;204;p34"/>
          <p:cNvSpPr txBox="1"/>
          <p:nvPr/>
        </p:nvSpPr>
        <p:spPr>
          <a:xfrm>
            <a:off x="316900" y="2742375"/>
            <a:ext cx="85206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FFFFFF"/>
              </a:buClr>
              <a:buSzPts val="1400"/>
              <a:buChar char="●"/>
            </a:pPr>
            <a:r>
              <a:rPr lang="pt-BR">
                <a:solidFill>
                  <a:srgbClr val="FFFFFF"/>
                </a:solidFill>
              </a:rPr>
              <a:t>For Facebook, Random Forest had the lowest MSE.</a:t>
            </a:r>
            <a:endParaRPr>
              <a:solidFill>
                <a:srgbClr val="FFFFFF"/>
              </a:solidFill>
            </a:endParaRPr>
          </a:p>
          <a:p>
            <a:pPr marL="457200" lvl="0" indent="-317500" algn="l" rtl="0">
              <a:spcBef>
                <a:spcPts val="0"/>
              </a:spcBef>
              <a:spcAft>
                <a:spcPts val="0"/>
              </a:spcAft>
              <a:buClr>
                <a:srgbClr val="FFFFFF"/>
              </a:buClr>
              <a:buSzPts val="1400"/>
              <a:buChar char="●"/>
            </a:pPr>
            <a:r>
              <a:rPr lang="pt-BR">
                <a:solidFill>
                  <a:srgbClr val="FFFFFF"/>
                </a:solidFill>
              </a:rPr>
              <a:t>While Time Series had an accuracy of 100%, we believe there is something wrong with the model because it produced the same result for all the stocks</a:t>
            </a:r>
            <a:endParaRPr>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a:t>Model Results - Apple</a:t>
            </a:r>
            <a:endParaRPr/>
          </a:p>
          <a:p>
            <a:pPr marL="0" lvl="0" indent="0" algn="l" rtl="0">
              <a:spcBef>
                <a:spcPts val="0"/>
              </a:spcBef>
              <a:spcAft>
                <a:spcPts val="0"/>
              </a:spcAft>
              <a:buNone/>
            </a:pPr>
            <a:endParaRPr/>
          </a:p>
        </p:txBody>
      </p:sp>
      <p:pic>
        <p:nvPicPr>
          <p:cNvPr id="210" name="Google Shape;210;p35"/>
          <p:cNvPicPr preferRelativeResize="0"/>
          <p:nvPr/>
        </p:nvPicPr>
        <p:blipFill>
          <a:blip r:embed="rId3">
            <a:alphaModFix/>
          </a:blip>
          <a:stretch>
            <a:fillRect/>
          </a:stretch>
        </p:blipFill>
        <p:spPr>
          <a:xfrm>
            <a:off x="152400" y="1484425"/>
            <a:ext cx="8839200" cy="1392118"/>
          </a:xfrm>
          <a:prstGeom prst="rect">
            <a:avLst/>
          </a:prstGeom>
          <a:noFill/>
          <a:ln>
            <a:noFill/>
          </a:ln>
        </p:spPr>
      </p:pic>
      <p:sp>
        <p:nvSpPr>
          <p:cNvPr id="211" name="Google Shape;211;p35"/>
          <p:cNvSpPr txBox="1"/>
          <p:nvPr/>
        </p:nvSpPr>
        <p:spPr>
          <a:xfrm>
            <a:off x="255950" y="3083650"/>
            <a:ext cx="85206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FFFFFF"/>
              </a:buClr>
              <a:buSzPts val="1400"/>
              <a:buChar char="●"/>
            </a:pPr>
            <a:r>
              <a:rPr lang="pt-BR">
                <a:solidFill>
                  <a:srgbClr val="FFFFFF"/>
                </a:solidFill>
              </a:rPr>
              <a:t>For Apple, Random Forest had the lowest MSE and also the highest Accuracy.</a:t>
            </a:r>
            <a:endParaRPr>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a:t>Model Results - Amazon</a:t>
            </a:r>
            <a:endParaRPr/>
          </a:p>
        </p:txBody>
      </p:sp>
      <p:pic>
        <p:nvPicPr>
          <p:cNvPr id="217" name="Google Shape;217;p36"/>
          <p:cNvPicPr preferRelativeResize="0"/>
          <p:nvPr/>
        </p:nvPicPr>
        <p:blipFill>
          <a:blip r:embed="rId3">
            <a:alphaModFix/>
          </a:blip>
          <a:stretch>
            <a:fillRect/>
          </a:stretch>
        </p:blipFill>
        <p:spPr>
          <a:xfrm>
            <a:off x="123500" y="1455700"/>
            <a:ext cx="8839197" cy="1420852"/>
          </a:xfrm>
          <a:prstGeom prst="rect">
            <a:avLst/>
          </a:prstGeom>
          <a:noFill/>
          <a:ln>
            <a:noFill/>
          </a:ln>
        </p:spPr>
      </p:pic>
      <p:sp>
        <p:nvSpPr>
          <p:cNvPr id="218" name="Google Shape;218;p36"/>
          <p:cNvSpPr txBox="1"/>
          <p:nvPr/>
        </p:nvSpPr>
        <p:spPr>
          <a:xfrm>
            <a:off x="255950" y="3083650"/>
            <a:ext cx="85206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FFFFFF"/>
              </a:buClr>
              <a:buSzPts val="1400"/>
              <a:buChar char="●"/>
            </a:pPr>
            <a:r>
              <a:rPr lang="pt-BR">
                <a:solidFill>
                  <a:srgbClr val="FFFFFF"/>
                </a:solidFill>
              </a:rPr>
              <a:t>For Amazon, Random Forest had the lowest MSE and also the highest Accuracy.</a:t>
            </a:r>
            <a:endParaRPr>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a:t>Model Results - Netflix</a:t>
            </a:r>
            <a:endParaRPr/>
          </a:p>
        </p:txBody>
      </p:sp>
      <p:pic>
        <p:nvPicPr>
          <p:cNvPr id="224" name="Google Shape;224;p37"/>
          <p:cNvPicPr preferRelativeResize="0"/>
          <p:nvPr/>
        </p:nvPicPr>
        <p:blipFill>
          <a:blip r:embed="rId3">
            <a:alphaModFix/>
          </a:blip>
          <a:stretch>
            <a:fillRect/>
          </a:stretch>
        </p:blipFill>
        <p:spPr>
          <a:xfrm>
            <a:off x="152400" y="1535275"/>
            <a:ext cx="8839199" cy="1393702"/>
          </a:xfrm>
          <a:prstGeom prst="rect">
            <a:avLst/>
          </a:prstGeom>
          <a:noFill/>
          <a:ln>
            <a:noFill/>
          </a:ln>
        </p:spPr>
      </p:pic>
      <p:sp>
        <p:nvSpPr>
          <p:cNvPr id="225" name="Google Shape;225;p37"/>
          <p:cNvSpPr txBox="1"/>
          <p:nvPr/>
        </p:nvSpPr>
        <p:spPr>
          <a:xfrm>
            <a:off x="255950" y="3083650"/>
            <a:ext cx="85206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FFFFFF"/>
              </a:buClr>
              <a:buSzPts val="1400"/>
              <a:buChar char="●"/>
            </a:pPr>
            <a:r>
              <a:rPr lang="pt-BR">
                <a:solidFill>
                  <a:srgbClr val="FFFFFF"/>
                </a:solidFill>
              </a:rPr>
              <a:t>For Netflix, autoML had the lowest MSE, but Random Forest had the highest accuracy. Further on we will see if the MSE is significantly different from one model to the other.</a:t>
            </a:r>
            <a:endParaRPr>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a:t>Model Results - Google</a:t>
            </a:r>
            <a:endParaRPr/>
          </a:p>
        </p:txBody>
      </p:sp>
      <p:pic>
        <p:nvPicPr>
          <p:cNvPr id="231" name="Google Shape;231;p38"/>
          <p:cNvPicPr preferRelativeResize="0"/>
          <p:nvPr/>
        </p:nvPicPr>
        <p:blipFill>
          <a:blip r:embed="rId3">
            <a:alphaModFix/>
          </a:blip>
          <a:stretch>
            <a:fillRect/>
          </a:stretch>
        </p:blipFill>
        <p:spPr>
          <a:xfrm>
            <a:off x="152400" y="1553000"/>
            <a:ext cx="8839201" cy="1411301"/>
          </a:xfrm>
          <a:prstGeom prst="rect">
            <a:avLst/>
          </a:prstGeom>
          <a:noFill/>
          <a:ln>
            <a:noFill/>
          </a:ln>
        </p:spPr>
      </p:pic>
      <p:sp>
        <p:nvSpPr>
          <p:cNvPr id="232" name="Google Shape;232;p38"/>
          <p:cNvSpPr txBox="1"/>
          <p:nvPr/>
        </p:nvSpPr>
        <p:spPr>
          <a:xfrm>
            <a:off x="255950" y="3083650"/>
            <a:ext cx="85206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FFFFFF"/>
              </a:buClr>
              <a:buSzPts val="1400"/>
              <a:buChar char="●"/>
            </a:pPr>
            <a:r>
              <a:rPr lang="pt-BR">
                <a:solidFill>
                  <a:srgbClr val="FFFFFF"/>
                </a:solidFill>
              </a:rPr>
              <a:t>For Google, like Netflix, autoML had the lowest MSE, but Random Forest had the highest accuracy. Further on we will see if the MSE is significantly different from one model to the other.</a:t>
            </a:r>
            <a:endParaRPr>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9"/>
          <p:cNvSpPr txBox="1">
            <a:spLocks noGrp="1"/>
          </p:cNvSpPr>
          <p:nvPr>
            <p:ph type="title"/>
          </p:nvPr>
        </p:nvSpPr>
        <p:spPr>
          <a:xfrm>
            <a:off x="311700" y="1525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a:t>MSE Significant Difference </a:t>
            </a:r>
            <a:endParaRPr/>
          </a:p>
        </p:txBody>
      </p:sp>
      <p:pic>
        <p:nvPicPr>
          <p:cNvPr id="238" name="Google Shape;238;p39"/>
          <p:cNvPicPr preferRelativeResize="0"/>
          <p:nvPr/>
        </p:nvPicPr>
        <p:blipFill>
          <a:blip r:embed="rId3">
            <a:alphaModFix/>
          </a:blip>
          <a:stretch>
            <a:fillRect/>
          </a:stretch>
        </p:blipFill>
        <p:spPr>
          <a:xfrm>
            <a:off x="443838" y="825613"/>
            <a:ext cx="4575426" cy="3083950"/>
          </a:xfrm>
          <a:prstGeom prst="rect">
            <a:avLst/>
          </a:prstGeom>
          <a:noFill/>
          <a:ln>
            <a:noFill/>
          </a:ln>
        </p:spPr>
      </p:pic>
      <p:sp>
        <p:nvSpPr>
          <p:cNvPr id="239" name="Google Shape;239;p39"/>
          <p:cNvSpPr txBox="1"/>
          <p:nvPr/>
        </p:nvSpPr>
        <p:spPr>
          <a:xfrm>
            <a:off x="5089500" y="1736538"/>
            <a:ext cx="3742800" cy="1262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FFFFFF"/>
              </a:buClr>
              <a:buSzPts val="1400"/>
              <a:buChar char="●"/>
            </a:pPr>
            <a:r>
              <a:rPr lang="pt-BR">
                <a:solidFill>
                  <a:srgbClr val="FFFFFF"/>
                </a:solidFill>
              </a:rPr>
              <a:t>Using alpha of 0.05, we can conclude that there is only significant difference in the MSE’s between MARS and any other model because their p-values are less than 0.05</a:t>
            </a:r>
            <a:endParaRPr>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pt-BR"/>
              <a:t>Accuracy Significant Difference </a:t>
            </a:r>
            <a:endParaRPr/>
          </a:p>
        </p:txBody>
      </p:sp>
      <p:pic>
        <p:nvPicPr>
          <p:cNvPr id="245" name="Google Shape;245;p40"/>
          <p:cNvPicPr preferRelativeResize="0"/>
          <p:nvPr/>
        </p:nvPicPr>
        <p:blipFill>
          <a:blip r:embed="rId3">
            <a:alphaModFix/>
          </a:blip>
          <a:stretch>
            <a:fillRect/>
          </a:stretch>
        </p:blipFill>
        <p:spPr>
          <a:xfrm>
            <a:off x="311700" y="1280800"/>
            <a:ext cx="5304649" cy="2581899"/>
          </a:xfrm>
          <a:prstGeom prst="rect">
            <a:avLst/>
          </a:prstGeom>
          <a:noFill/>
          <a:ln>
            <a:noFill/>
          </a:ln>
        </p:spPr>
      </p:pic>
      <p:sp>
        <p:nvSpPr>
          <p:cNvPr id="246" name="Google Shape;246;p40"/>
          <p:cNvSpPr txBox="1"/>
          <p:nvPr/>
        </p:nvSpPr>
        <p:spPr>
          <a:xfrm>
            <a:off x="5616350" y="1410650"/>
            <a:ext cx="3390900" cy="1477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rgbClr val="FFFFFF"/>
              </a:buClr>
              <a:buSzPts val="1400"/>
              <a:buChar char="●"/>
            </a:pPr>
            <a:r>
              <a:rPr lang="pt-BR">
                <a:solidFill>
                  <a:srgbClr val="FFFFFF"/>
                </a:solidFill>
              </a:rPr>
              <a:t>Using alpha of 0.05, we can conclude that there is only significant difference in the Accuracies between MARS and any other model because their p-values are less than 0.05</a:t>
            </a:r>
            <a:endParaRPr>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p42"/>
          <p:cNvPicPr preferRelativeResize="0"/>
          <p:nvPr/>
        </p:nvPicPr>
        <p:blipFill>
          <a:blip r:embed="rId3">
            <a:alphaModFix amt="44000"/>
          </a:blip>
          <a:stretch>
            <a:fillRect/>
          </a:stretch>
        </p:blipFill>
        <p:spPr>
          <a:xfrm>
            <a:off x="0" y="0"/>
            <a:ext cx="9144000" cy="5143504"/>
          </a:xfrm>
          <a:prstGeom prst="rect">
            <a:avLst/>
          </a:prstGeom>
          <a:noFill/>
          <a:ln>
            <a:noFill/>
          </a:ln>
        </p:spPr>
      </p:pic>
      <p:sp>
        <p:nvSpPr>
          <p:cNvPr id="258" name="Google Shape;258;p42"/>
          <p:cNvSpPr txBox="1">
            <a:spLocks noGrp="1"/>
          </p:cNvSpPr>
          <p:nvPr>
            <p:ph type="ctrTitle"/>
          </p:nvPr>
        </p:nvSpPr>
        <p:spPr>
          <a:xfrm>
            <a:off x="311700" y="1844550"/>
            <a:ext cx="8520600" cy="1454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pt-BR" sz="8000"/>
              <a:t>QUESTIONS?</a:t>
            </a:r>
            <a:endParaRPr sz="5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277925" y="1506500"/>
            <a:ext cx="4045200" cy="14823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pt-BR"/>
              <a:t>COMPETITION</a:t>
            </a:r>
            <a:endParaRPr/>
          </a:p>
        </p:txBody>
      </p:sp>
      <p:sp>
        <p:nvSpPr>
          <p:cNvPr id="69" name="Google Shape;69;p15"/>
          <p:cNvSpPr txBox="1">
            <a:spLocks noGrp="1"/>
          </p:cNvSpPr>
          <p:nvPr>
            <p:ph type="body" idx="2"/>
          </p:nvPr>
        </p:nvSpPr>
        <p:spPr>
          <a:xfrm>
            <a:off x="4683825" y="724200"/>
            <a:ext cx="4460100" cy="42579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endParaRPr sz="1500">
              <a:solidFill>
                <a:srgbClr val="FFFFFF"/>
              </a:solidFill>
              <a:latin typeface="Lato"/>
              <a:ea typeface="Lato"/>
              <a:cs typeface="Lato"/>
              <a:sym typeface="Lato"/>
            </a:endParaRPr>
          </a:p>
          <a:p>
            <a:pPr marL="0" lvl="0" indent="0" algn="l" rtl="0">
              <a:spcBef>
                <a:spcPts val="0"/>
              </a:spcBef>
              <a:spcAft>
                <a:spcPts val="1200"/>
              </a:spcAft>
              <a:buNone/>
            </a:pPr>
            <a:endParaRPr/>
          </a:p>
        </p:txBody>
      </p:sp>
      <p:pic>
        <p:nvPicPr>
          <p:cNvPr id="70" name="Google Shape;70;p15"/>
          <p:cNvPicPr preferRelativeResize="0"/>
          <p:nvPr/>
        </p:nvPicPr>
        <p:blipFill>
          <a:blip r:embed="rId3">
            <a:alphaModFix/>
          </a:blip>
          <a:stretch>
            <a:fillRect/>
          </a:stretch>
        </p:blipFill>
        <p:spPr>
          <a:xfrm>
            <a:off x="5384575" y="1604025"/>
            <a:ext cx="2894150" cy="19354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63" name="Google Shape;263;p43"/>
          <p:cNvPicPr preferRelativeResize="0"/>
          <p:nvPr/>
        </p:nvPicPr>
        <p:blipFill>
          <a:blip r:embed="rId3">
            <a:alphaModFix amt="44000"/>
          </a:blip>
          <a:stretch>
            <a:fillRect/>
          </a:stretch>
        </p:blipFill>
        <p:spPr>
          <a:xfrm>
            <a:off x="0" y="0"/>
            <a:ext cx="9144000" cy="5143504"/>
          </a:xfrm>
          <a:prstGeom prst="rect">
            <a:avLst/>
          </a:prstGeom>
          <a:noFill/>
          <a:ln>
            <a:noFill/>
          </a:ln>
        </p:spPr>
      </p:pic>
      <p:sp>
        <p:nvSpPr>
          <p:cNvPr id="264" name="Google Shape;264;p43"/>
          <p:cNvSpPr txBox="1">
            <a:spLocks noGrp="1"/>
          </p:cNvSpPr>
          <p:nvPr>
            <p:ph type="ctrTitle"/>
          </p:nvPr>
        </p:nvSpPr>
        <p:spPr>
          <a:xfrm>
            <a:off x="311700" y="1844550"/>
            <a:ext cx="8520600" cy="1454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pt-BR" sz="8000"/>
              <a:t>THANK YOU</a:t>
            </a:r>
            <a:r>
              <a:rPr lang="pt-BR"/>
              <a:t> </a:t>
            </a:r>
            <a:endParaRPr sz="5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2500">
                <a:solidFill>
                  <a:srgbClr val="FFFFFF"/>
                </a:solidFill>
                <a:latin typeface="Lato"/>
                <a:ea typeface="Lato"/>
                <a:cs typeface="Lato"/>
                <a:sym typeface="Lato"/>
              </a:rPr>
              <a:t>Overview </a:t>
            </a:r>
            <a:endParaRPr sz="2500"/>
          </a:p>
        </p:txBody>
      </p:sp>
      <p:sp>
        <p:nvSpPr>
          <p:cNvPr id="76" name="Google Shape;76;p16"/>
          <p:cNvSpPr txBox="1">
            <a:spLocks noGrp="1"/>
          </p:cNvSpPr>
          <p:nvPr>
            <p:ph type="body" idx="1"/>
          </p:nvPr>
        </p:nvSpPr>
        <p:spPr>
          <a:xfrm>
            <a:off x="311700" y="1089075"/>
            <a:ext cx="8520600" cy="3633600"/>
          </a:xfrm>
          <a:prstGeom prst="rect">
            <a:avLst/>
          </a:prstGeom>
        </p:spPr>
        <p:txBody>
          <a:bodyPr spcFirstLastPara="1" wrap="square" lIns="91425" tIns="91425" rIns="91425" bIns="91425" anchor="t" anchorCtr="0">
            <a:normAutofit fontScale="25000" lnSpcReduction="20000"/>
          </a:bodyPr>
          <a:lstStyle/>
          <a:p>
            <a:pPr marL="0" lvl="0" indent="0" algn="l" rtl="0">
              <a:spcBef>
                <a:spcPts val="0"/>
              </a:spcBef>
              <a:spcAft>
                <a:spcPts val="0"/>
              </a:spcAft>
              <a:buNone/>
            </a:pPr>
            <a:r>
              <a:rPr lang="pt-BR" sz="5100"/>
              <a:t>The purpose of this project was to create a day-trading algorithm in the IEX market given a specific set of instructions and restrictions. Each team member was given $100,000 and had the following restrictions in order to avoid penalties: </a:t>
            </a:r>
            <a:endParaRPr sz="5100"/>
          </a:p>
          <a:p>
            <a:pPr marL="457200" lvl="0" indent="-309562" algn="l" rtl="0">
              <a:spcBef>
                <a:spcPts val="1200"/>
              </a:spcBef>
              <a:spcAft>
                <a:spcPts val="0"/>
              </a:spcAft>
              <a:buClr>
                <a:schemeClr val="lt2"/>
              </a:buClr>
              <a:buSzPct val="100000"/>
              <a:buAutoNum type="arabicPeriod"/>
            </a:pPr>
            <a:r>
              <a:rPr lang="pt-BR" sz="5100"/>
              <a:t>Trading must be done automatically from an EC2 instance. </a:t>
            </a:r>
            <a:endParaRPr sz="5100"/>
          </a:p>
          <a:p>
            <a:pPr marL="457200" lvl="0" indent="-309562" algn="l" rtl="0">
              <a:spcBef>
                <a:spcPts val="0"/>
              </a:spcBef>
              <a:spcAft>
                <a:spcPts val="0"/>
              </a:spcAft>
              <a:buClr>
                <a:schemeClr val="lt2"/>
              </a:buClr>
              <a:buSzPct val="100000"/>
              <a:buAutoNum type="arabicPeriod"/>
            </a:pPr>
            <a:r>
              <a:rPr lang="pt-BR" sz="5100"/>
              <a:t>Can only do two transactions per minute. </a:t>
            </a:r>
            <a:endParaRPr sz="5100"/>
          </a:p>
          <a:p>
            <a:pPr marL="457200" lvl="0" indent="-309562" algn="l" rtl="0">
              <a:spcBef>
                <a:spcPts val="0"/>
              </a:spcBef>
              <a:spcAft>
                <a:spcPts val="0"/>
              </a:spcAft>
              <a:buClr>
                <a:schemeClr val="lt2"/>
              </a:buClr>
              <a:buSzPct val="100000"/>
              <a:buAutoNum type="arabicPeriod"/>
            </a:pPr>
            <a:r>
              <a:rPr lang="pt-BR" sz="5100"/>
              <a:t>At least 250 successful trades per day. </a:t>
            </a:r>
            <a:endParaRPr sz="5100"/>
          </a:p>
          <a:p>
            <a:pPr marL="457200" lvl="0" indent="-309562" algn="l" rtl="0">
              <a:spcBef>
                <a:spcPts val="0"/>
              </a:spcBef>
              <a:spcAft>
                <a:spcPts val="0"/>
              </a:spcAft>
              <a:buClr>
                <a:schemeClr val="lt2"/>
              </a:buClr>
              <a:buSzPct val="100000"/>
              <a:buAutoNum type="arabicPeriod"/>
            </a:pPr>
            <a:r>
              <a:rPr lang="pt-BR" sz="5100"/>
              <a:t>Maximum of 500 successful trades per day. </a:t>
            </a:r>
            <a:endParaRPr sz="5100"/>
          </a:p>
          <a:p>
            <a:pPr marL="457200" lvl="0" indent="-309562" algn="l" rtl="0">
              <a:spcBef>
                <a:spcPts val="0"/>
              </a:spcBef>
              <a:spcAft>
                <a:spcPts val="0"/>
              </a:spcAft>
              <a:buClr>
                <a:schemeClr val="lt2"/>
              </a:buClr>
              <a:buSzPct val="100000"/>
              <a:buAutoNum type="arabicPeriod"/>
            </a:pPr>
            <a:r>
              <a:rPr lang="pt-BR" sz="5100"/>
              <a:t>Trading hours are 9:30AM EST to 4:00PM EST. </a:t>
            </a:r>
            <a:endParaRPr sz="5100"/>
          </a:p>
          <a:p>
            <a:pPr marL="457200" lvl="0" indent="-309562" algn="l" rtl="0">
              <a:spcBef>
                <a:spcPts val="0"/>
              </a:spcBef>
              <a:spcAft>
                <a:spcPts val="0"/>
              </a:spcAft>
              <a:buClr>
                <a:schemeClr val="lt2"/>
              </a:buClr>
              <a:buSzPct val="100000"/>
              <a:buAutoNum type="arabicPeriod"/>
            </a:pPr>
            <a:r>
              <a:rPr lang="pt-BR" sz="5100"/>
              <a:t>Only ten trades per symbol per day. </a:t>
            </a:r>
            <a:endParaRPr sz="5100"/>
          </a:p>
          <a:p>
            <a:pPr marL="457200" lvl="0" indent="-309562" algn="l" rtl="0">
              <a:spcBef>
                <a:spcPts val="0"/>
              </a:spcBef>
              <a:spcAft>
                <a:spcPts val="0"/>
              </a:spcAft>
              <a:buClr>
                <a:schemeClr val="lt2"/>
              </a:buClr>
              <a:buSzPct val="100000"/>
              <a:buAutoNum type="arabicPeriod"/>
            </a:pPr>
            <a:r>
              <a:rPr lang="pt-BR" sz="5100"/>
              <a:t>Uninvested cash is wiped at the end of each trading day. </a:t>
            </a:r>
            <a:endParaRPr sz="5100"/>
          </a:p>
          <a:p>
            <a:pPr marL="0" lvl="0" indent="0" algn="l" rtl="0">
              <a:spcBef>
                <a:spcPts val="1200"/>
              </a:spcBef>
              <a:spcAft>
                <a:spcPts val="0"/>
              </a:spcAft>
              <a:buNone/>
            </a:pPr>
            <a:endParaRPr sz="5100"/>
          </a:p>
          <a:p>
            <a:pPr marL="0" lvl="0" indent="0" algn="l" rtl="0">
              <a:spcBef>
                <a:spcPts val="0"/>
              </a:spcBef>
              <a:spcAft>
                <a:spcPts val="0"/>
              </a:spcAft>
              <a:buNone/>
            </a:pPr>
            <a:r>
              <a:rPr lang="pt-BR" sz="5100"/>
              <a:t>The penalties for having less than 250 transactions were $100 per missed transaction, and the penalties for failed transactions were $1,000 each. </a:t>
            </a:r>
            <a:endParaRPr sz="5100"/>
          </a:p>
          <a:p>
            <a:pPr marL="0" lvl="0" indent="0" algn="l" rtl="0">
              <a:spcBef>
                <a:spcPts val="1200"/>
              </a:spcBef>
              <a:spcAft>
                <a:spcPts val="0"/>
              </a:spcAft>
              <a:buNone/>
            </a:pPr>
            <a:r>
              <a:rPr lang="pt-BR" sz="5100"/>
              <a:t>Two APIs were used in our codes: an API for accessing big data for all, and an API for accessing Tiingo.</a:t>
            </a:r>
            <a:endParaRPr sz="5100"/>
          </a:p>
          <a:p>
            <a:pPr marL="0" lvl="0" indent="0" algn="l" rtl="0">
              <a:spcBef>
                <a:spcPts val="1200"/>
              </a:spcBef>
              <a:spcAft>
                <a:spcPts val="0"/>
              </a:spcAft>
              <a:buNone/>
            </a:pPr>
            <a:endParaRPr sz="2001">
              <a:solidFill>
                <a:srgbClr val="FFFFFF"/>
              </a:solidFill>
            </a:endParaRPr>
          </a:p>
          <a:p>
            <a:pPr marL="0" lvl="0" indent="0" algn="l" rtl="0">
              <a:spcBef>
                <a:spcPts val="1200"/>
              </a:spcBef>
              <a:spcAft>
                <a:spcPts val="0"/>
              </a:spcAft>
              <a:buNone/>
            </a:pPr>
            <a:endParaRPr/>
          </a:p>
          <a:p>
            <a:pPr marL="0" lvl="0" indent="0" algn="l" rtl="0">
              <a:spcBef>
                <a:spcPts val="0"/>
              </a:spcBef>
              <a:spcAft>
                <a:spcPts val="0"/>
              </a:spcAft>
              <a:buNone/>
            </a:pPr>
            <a:endParaRPr sz="2500">
              <a:solidFill>
                <a:srgbClr val="FFFFFF"/>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2500">
                <a:solidFill>
                  <a:srgbClr val="FFFFFF"/>
                </a:solidFill>
                <a:latin typeface="Lato"/>
                <a:ea typeface="Lato"/>
                <a:cs typeface="Lato"/>
                <a:sym typeface="Lato"/>
              </a:rPr>
              <a:t>Approaches </a:t>
            </a:r>
            <a:endParaRPr sz="2500"/>
          </a:p>
        </p:txBody>
      </p:sp>
      <p:sp>
        <p:nvSpPr>
          <p:cNvPr id="82" name="Google Shape;82;p17"/>
          <p:cNvSpPr txBox="1">
            <a:spLocks noGrp="1"/>
          </p:cNvSpPr>
          <p:nvPr>
            <p:ph type="body" idx="1"/>
          </p:nvPr>
        </p:nvSpPr>
        <p:spPr>
          <a:xfrm>
            <a:off x="311700" y="1800775"/>
            <a:ext cx="8520600" cy="29220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0"/>
              </a:spcAft>
              <a:buNone/>
            </a:pPr>
            <a:r>
              <a:rPr lang="pt-BR" sz="2001"/>
              <a:t>The first model we used was an exponential moving average. We created two moving averages, a shorter time period (30 minutes) and a longer time period (90 minutes). Our approach using this model was simple: whenever the shorter moving average crossed the longer moving average going up, we would generate a sell signal. When the shorter moving average crossed the longer moving average going down, we would generate a buy signal. This approach is widely used in long-term trading, as it tends to show trends and when a market is bearish or bullish. In day-trading, the rules are reversed because the moving averages move very closely with the real time data. So in a long-term trading when a shorter average crosses the longer average, it tends to mean that the stock is bullish and we should buy. In day trading, it means the stock is at a higher price than when you last bought it so we would sell instead of buy. </a:t>
            </a:r>
            <a:endParaRPr sz="2001"/>
          </a:p>
          <a:p>
            <a:pPr marL="0" lvl="0" indent="0" algn="l" rtl="0">
              <a:spcBef>
                <a:spcPts val="1200"/>
              </a:spcBef>
              <a:spcAft>
                <a:spcPts val="0"/>
              </a:spcAft>
              <a:buNone/>
            </a:pPr>
            <a:endParaRPr/>
          </a:p>
          <a:p>
            <a:pPr marL="0" lvl="0" indent="0" algn="l" rtl="0">
              <a:spcBef>
                <a:spcPts val="0"/>
              </a:spcBef>
              <a:spcAft>
                <a:spcPts val="0"/>
              </a:spcAft>
              <a:buNone/>
            </a:pPr>
            <a:endParaRPr sz="2500">
              <a:solidFill>
                <a:srgbClr val="FFFFFF"/>
              </a:solidFill>
              <a:latin typeface="Lato"/>
              <a:ea typeface="Lato"/>
              <a:cs typeface="Lato"/>
              <a:sym typeface="Lato"/>
            </a:endParaRPr>
          </a:p>
        </p:txBody>
      </p:sp>
      <p:sp>
        <p:nvSpPr>
          <p:cNvPr id="83" name="Google Shape;83;p17"/>
          <p:cNvSpPr txBox="1">
            <a:spLocks noGrp="1"/>
          </p:cNvSpPr>
          <p:nvPr>
            <p:ph type="title"/>
          </p:nvPr>
        </p:nvSpPr>
        <p:spPr>
          <a:xfrm>
            <a:off x="311700" y="11229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2500">
                <a:solidFill>
                  <a:srgbClr val="FFFFFF"/>
                </a:solidFill>
                <a:latin typeface="Lato"/>
                <a:ea typeface="Lato"/>
                <a:cs typeface="Lato"/>
                <a:sym typeface="Lato"/>
              </a:rPr>
              <a:t>Exponential Moving Average</a:t>
            </a:r>
            <a:endParaRPr sz="25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2500">
                <a:solidFill>
                  <a:srgbClr val="FFFFFF"/>
                </a:solidFill>
                <a:latin typeface="Lato"/>
                <a:ea typeface="Lato"/>
                <a:cs typeface="Lato"/>
                <a:sym typeface="Lato"/>
              </a:rPr>
              <a:t>Approaches </a:t>
            </a:r>
            <a:endParaRPr sz="2500"/>
          </a:p>
        </p:txBody>
      </p:sp>
      <p:sp>
        <p:nvSpPr>
          <p:cNvPr id="89" name="Google Shape;89;p18"/>
          <p:cNvSpPr txBox="1">
            <a:spLocks noGrp="1"/>
          </p:cNvSpPr>
          <p:nvPr>
            <p:ph type="body" idx="1"/>
          </p:nvPr>
        </p:nvSpPr>
        <p:spPr>
          <a:xfrm>
            <a:off x="311700" y="1951725"/>
            <a:ext cx="8520600" cy="26172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pt-BR" sz="1400"/>
              <a:t>Similar to the one above, it generates the same signals when a shorter moving average crosses the longer moving average. The main difference between these two approaches is that the simple moving averages weighs all data points the same, while an exponential moving average gives more weight to more recent data points. </a:t>
            </a:r>
            <a:endParaRPr sz="1400"/>
          </a:p>
          <a:p>
            <a:pPr marL="0" lvl="0" indent="0" algn="l" rtl="0">
              <a:spcBef>
                <a:spcPts val="1200"/>
              </a:spcBef>
              <a:spcAft>
                <a:spcPts val="0"/>
              </a:spcAft>
              <a:buNone/>
            </a:pPr>
            <a:endParaRPr sz="1200">
              <a:solidFill>
                <a:srgbClr val="FFFFFF"/>
              </a:solidFill>
            </a:endParaRPr>
          </a:p>
          <a:p>
            <a:pPr marL="0" lvl="0" indent="0" algn="l" rtl="0">
              <a:spcBef>
                <a:spcPts val="1200"/>
              </a:spcBef>
              <a:spcAft>
                <a:spcPts val="0"/>
              </a:spcAft>
              <a:buNone/>
            </a:pPr>
            <a:endParaRPr sz="1200" i="1">
              <a:solidFill>
                <a:srgbClr val="FFFFFF"/>
              </a:solidFill>
            </a:endParaRPr>
          </a:p>
          <a:p>
            <a:pPr marL="0" lvl="0" indent="0" algn="l" rtl="0">
              <a:spcBef>
                <a:spcPts val="1200"/>
              </a:spcBef>
              <a:spcAft>
                <a:spcPts val="0"/>
              </a:spcAft>
              <a:buNone/>
            </a:pPr>
            <a:endParaRPr/>
          </a:p>
          <a:p>
            <a:pPr marL="0" lvl="0" indent="0" algn="l" rtl="0">
              <a:spcBef>
                <a:spcPts val="0"/>
              </a:spcBef>
              <a:spcAft>
                <a:spcPts val="0"/>
              </a:spcAft>
              <a:buNone/>
            </a:pPr>
            <a:endParaRPr sz="2500">
              <a:solidFill>
                <a:srgbClr val="FFFFFF"/>
              </a:solidFill>
              <a:latin typeface="Lato"/>
              <a:ea typeface="Lato"/>
              <a:cs typeface="Lato"/>
              <a:sym typeface="Lato"/>
            </a:endParaRPr>
          </a:p>
        </p:txBody>
      </p:sp>
      <p:sp>
        <p:nvSpPr>
          <p:cNvPr id="90" name="Google Shape;90;p18"/>
          <p:cNvSpPr txBox="1">
            <a:spLocks noGrp="1"/>
          </p:cNvSpPr>
          <p:nvPr>
            <p:ph type="title"/>
          </p:nvPr>
        </p:nvSpPr>
        <p:spPr>
          <a:xfrm>
            <a:off x="311700" y="12659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2500">
                <a:solidFill>
                  <a:srgbClr val="FFFFFF"/>
                </a:solidFill>
                <a:latin typeface="Lato"/>
                <a:ea typeface="Lato"/>
                <a:cs typeface="Lato"/>
                <a:sym typeface="Lato"/>
              </a:rPr>
              <a:t>Simple Moving Average</a:t>
            </a:r>
            <a:endParaRPr sz="25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2500">
                <a:solidFill>
                  <a:srgbClr val="FFFFFF"/>
                </a:solidFill>
                <a:latin typeface="Lato"/>
                <a:ea typeface="Lato"/>
                <a:cs typeface="Lato"/>
                <a:sym typeface="Lato"/>
              </a:rPr>
              <a:t>Approaches </a:t>
            </a:r>
            <a:endParaRPr sz="2500"/>
          </a:p>
        </p:txBody>
      </p:sp>
      <p:sp>
        <p:nvSpPr>
          <p:cNvPr id="96" name="Google Shape;96;p19"/>
          <p:cNvSpPr txBox="1">
            <a:spLocks noGrp="1"/>
          </p:cNvSpPr>
          <p:nvPr>
            <p:ph type="body" idx="1"/>
          </p:nvPr>
        </p:nvSpPr>
        <p:spPr>
          <a:xfrm>
            <a:off x="311700" y="1806325"/>
            <a:ext cx="8520600" cy="27627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pt-BR" sz="1400"/>
              <a:t>This is a common approach to day-trading. The main purpose of this model is to generate small profits whenever the stock rises above the buying price. Generally, the profits are not big, but the idea is that with the sum of small profits you can eventually make enough. This model carries lower risk than the exponential moving average and the simple moving average because it is strictly based on the price of the stock at the moment, and not it's history. </a:t>
            </a:r>
            <a:endParaRPr sz="1400" i="1"/>
          </a:p>
          <a:p>
            <a:pPr marL="0" lvl="0" indent="0" algn="l" rtl="0">
              <a:spcBef>
                <a:spcPts val="1200"/>
              </a:spcBef>
              <a:spcAft>
                <a:spcPts val="0"/>
              </a:spcAft>
              <a:buNone/>
            </a:pPr>
            <a:endParaRPr sz="1200">
              <a:solidFill>
                <a:srgbClr val="FFFFFF"/>
              </a:solidFill>
            </a:endParaRPr>
          </a:p>
          <a:p>
            <a:pPr marL="0" lvl="0" indent="0" algn="l" rtl="0">
              <a:spcBef>
                <a:spcPts val="1200"/>
              </a:spcBef>
              <a:spcAft>
                <a:spcPts val="0"/>
              </a:spcAft>
              <a:buNone/>
            </a:pPr>
            <a:endParaRPr sz="1200" i="1">
              <a:solidFill>
                <a:srgbClr val="FFFFFF"/>
              </a:solidFill>
            </a:endParaRPr>
          </a:p>
          <a:p>
            <a:pPr marL="0" lvl="0" indent="0" algn="l" rtl="0">
              <a:spcBef>
                <a:spcPts val="1200"/>
              </a:spcBef>
              <a:spcAft>
                <a:spcPts val="0"/>
              </a:spcAft>
              <a:buNone/>
            </a:pPr>
            <a:endParaRPr/>
          </a:p>
          <a:p>
            <a:pPr marL="0" lvl="0" indent="0" algn="l" rtl="0">
              <a:spcBef>
                <a:spcPts val="0"/>
              </a:spcBef>
              <a:spcAft>
                <a:spcPts val="0"/>
              </a:spcAft>
              <a:buNone/>
            </a:pPr>
            <a:endParaRPr sz="2500">
              <a:solidFill>
                <a:srgbClr val="FFFFFF"/>
              </a:solidFill>
              <a:latin typeface="Lato"/>
              <a:ea typeface="Lato"/>
              <a:cs typeface="Lato"/>
              <a:sym typeface="Lato"/>
            </a:endParaRPr>
          </a:p>
        </p:txBody>
      </p:sp>
      <p:sp>
        <p:nvSpPr>
          <p:cNvPr id="97" name="Google Shape;97;p19"/>
          <p:cNvSpPr txBox="1">
            <a:spLocks noGrp="1"/>
          </p:cNvSpPr>
          <p:nvPr>
            <p:ph type="title"/>
          </p:nvPr>
        </p:nvSpPr>
        <p:spPr>
          <a:xfrm>
            <a:off x="311700" y="12336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sz="2500">
                <a:solidFill>
                  <a:srgbClr val="FFFFFF"/>
                </a:solidFill>
                <a:latin typeface="Lato"/>
                <a:ea typeface="Lato"/>
                <a:cs typeface="Lato"/>
                <a:sym typeface="Lato"/>
              </a:rPr>
              <a:t>Scalping </a:t>
            </a:r>
            <a:endParaRPr sz="25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pt-BR" sz="2500">
                <a:solidFill>
                  <a:srgbClr val="FFFFFF"/>
                </a:solidFill>
                <a:latin typeface="Lato"/>
                <a:ea typeface="Lato"/>
                <a:cs typeface="Lato"/>
                <a:sym typeface="Lato"/>
              </a:rPr>
              <a:t>Challenges </a:t>
            </a:r>
            <a:endParaRPr sz="2500"/>
          </a:p>
        </p:txBody>
      </p:sp>
      <p:sp>
        <p:nvSpPr>
          <p:cNvPr id="103" name="Google Shape;103;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105000"/>
              </a:lnSpc>
              <a:spcBef>
                <a:spcPts val="0"/>
              </a:spcBef>
              <a:spcAft>
                <a:spcPts val="0"/>
              </a:spcAft>
              <a:buNone/>
            </a:pPr>
            <a:r>
              <a:rPr lang="pt-BR" sz="1600"/>
              <a:t>What challenges did you face in the bot creation? Were there any major pivots?</a:t>
            </a:r>
            <a:endParaRPr sz="1600"/>
          </a:p>
          <a:p>
            <a:pPr marL="0" lvl="0" indent="0" algn="l" rtl="0">
              <a:lnSpc>
                <a:spcPct val="105000"/>
              </a:lnSpc>
              <a:spcBef>
                <a:spcPts val="0"/>
              </a:spcBef>
              <a:spcAft>
                <a:spcPts val="0"/>
              </a:spcAft>
              <a:buNone/>
            </a:pPr>
            <a:endParaRPr sz="1600"/>
          </a:p>
          <a:p>
            <a:pPr marL="0" lvl="0" indent="0" algn="l" rtl="0">
              <a:lnSpc>
                <a:spcPct val="105000"/>
              </a:lnSpc>
              <a:spcBef>
                <a:spcPts val="0"/>
              </a:spcBef>
              <a:spcAft>
                <a:spcPts val="0"/>
              </a:spcAft>
              <a:buNone/>
            </a:pPr>
            <a:r>
              <a:rPr lang="pt-BR" sz="1600"/>
              <a:t>Challenges while creating the bot:</a:t>
            </a:r>
            <a:endParaRPr sz="1600"/>
          </a:p>
          <a:p>
            <a:pPr marL="457200" lvl="0" indent="-330200" algn="l" rtl="0">
              <a:lnSpc>
                <a:spcPct val="105000"/>
              </a:lnSpc>
              <a:spcBef>
                <a:spcPts val="0"/>
              </a:spcBef>
              <a:spcAft>
                <a:spcPts val="0"/>
              </a:spcAft>
              <a:buSzPts val="1600"/>
              <a:buAutoNum type="arabicPeriod"/>
            </a:pPr>
            <a:r>
              <a:rPr lang="pt-BR" sz="1600"/>
              <a:t>Limitations</a:t>
            </a:r>
            <a:endParaRPr sz="1600"/>
          </a:p>
          <a:p>
            <a:pPr marL="457200" lvl="0" indent="-330200" algn="l" rtl="0">
              <a:lnSpc>
                <a:spcPct val="105000"/>
              </a:lnSpc>
              <a:spcBef>
                <a:spcPts val="0"/>
              </a:spcBef>
              <a:spcAft>
                <a:spcPts val="0"/>
              </a:spcAft>
              <a:buSzPts val="1600"/>
              <a:buAutoNum type="arabicPeriod"/>
            </a:pPr>
            <a:r>
              <a:rPr lang="pt-BR" sz="1600"/>
              <a:t>EC2 instance libraries</a:t>
            </a:r>
            <a:endParaRPr sz="1600"/>
          </a:p>
          <a:p>
            <a:pPr marL="457200" lvl="0" indent="-330200" algn="l" rtl="0">
              <a:lnSpc>
                <a:spcPct val="105000"/>
              </a:lnSpc>
              <a:spcBef>
                <a:spcPts val="0"/>
              </a:spcBef>
              <a:spcAft>
                <a:spcPts val="0"/>
              </a:spcAft>
              <a:buSzPts val="1600"/>
              <a:buAutoNum type="arabicPeriod"/>
            </a:pPr>
            <a:r>
              <a:rPr lang="pt-BR" sz="1600"/>
              <a:t>Market hours for testing</a:t>
            </a:r>
            <a:endParaRPr sz="1600"/>
          </a:p>
          <a:p>
            <a:pPr marL="457200" lvl="0" indent="-330200" algn="l" rtl="0">
              <a:lnSpc>
                <a:spcPct val="105000"/>
              </a:lnSpc>
              <a:spcBef>
                <a:spcPts val="0"/>
              </a:spcBef>
              <a:spcAft>
                <a:spcPts val="0"/>
              </a:spcAft>
              <a:buSzPts val="1600"/>
              <a:buAutoNum type="arabicPeriod"/>
            </a:pPr>
            <a:r>
              <a:rPr lang="pt-BR" sz="1600"/>
              <a:t>Tiingo API call limit</a:t>
            </a:r>
            <a:endParaRPr sz="1600"/>
          </a:p>
          <a:p>
            <a:pPr marL="0" lvl="0" indent="0" algn="l" rtl="0">
              <a:lnSpc>
                <a:spcPct val="105000"/>
              </a:lnSpc>
              <a:spcBef>
                <a:spcPts val="0"/>
              </a:spcBef>
              <a:spcAft>
                <a:spcPts val="0"/>
              </a:spcAft>
              <a:buNone/>
            </a:pPr>
            <a:endParaRPr sz="1600"/>
          </a:p>
          <a:p>
            <a:pPr marL="0" lvl="0" indent="0" algn="l" rtl="0">
              <a:lnSpc>
                <a:spcPct val="105000"/>
              </a:lnSpc>
              <a:spcBef>
                <a:spcPts val="0"/>
              </a:spcBef>
              <a:spcAft>
                <a:spcPts val="0"/>
              </a:spcAft>
              <a:buNone/>
            </a:pPr>
            <a:r>
              <a:rPr lang="pt-BR" sz="1600"/>
              <a:t>Challenges after bot implementation:</a:t>
            </a:r>
            <a:endParaRPr sz="1600"/>
          </a:p>
          <a:p>
            <a:pPr marL="457200" lvl="0" indent="-330200" algn="l" rtl="0">
              <a:lnSpc>
                <a:spcPct val="105000"/>
              </a:lnSpc>
              <a:spcBef>
                <a:spcPts val="0"/>
              </a:spcBef>
              <a:spcAft>
                <a:spcPts val="0"/>
              </a:spcAft>
              <a:buSzPts val="1600"/>
              <a:buAutoNum type="arabicPeriod"/>
            </a:pPr>
            <a:r>
              <a:rPr lang="pt-BR" sz="1600"/>
              <a:t>Remaining budget (purchasing last stock)</a:t>
            </a:r>
            <a:endParaRPr sz="1600"/>
          </a:p>
          <a:p>
            <a:pPr marL="457200" lvl="0" indent="-330200" algn="l" rtl="0">
              <a:lnSpc>
                <a:spcPct val="105000"/>
              </a:lnSpc>
              <a:spcBef>
                <a:spcPts val="0"/>
              </a:spcBef>
              <a:spcAft>
                <a:spcPts val="0"/>
              </a:spcAft>
              <a:buSzPts val="1600"/>
              <a:buAutoNum type="arabicPeriod"/>
            </a:pPr>
            <a:r>
              <a:rPr lang="pt-BR" sz="1600"/>
              <a:t>2 calls per minute</a:t>
            </a:r>
            <a:endParaRPr sz="1600"/>
          </a:p>
          <a:p>
            <a:pPr marL="457200" lvl="0" indent="-330200" algn="l" rtl="0">
              <a:lnSpc>
                <a:spcPct val="105000"/>
              </a:lnSpc>
              <a:spcBef>
                <a:spcPts val="0"/>
              </a:spcBef>
              <a:spcAft>
                <a:spcPts val="0"/>
              </a:spcAft>
              <a:buSzPts val="1600"/>
              <a:buAutoNum type="arabicPeriod"/>
            </a:pPr>
            <a:r>
              <a:rPr lang="pt-BR" sz="1600"/>
              <a:t>Keeping track of transactions</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1"/>
          <p:cNvSpPr txBox="1">
            <a:spLocks noGrp="1"/>
          </p:cNvSpPr>
          <p:nvPr>
            <p:ph type="title"/>
          </p:nvPr>
        </p:nvSpPr>
        <p:spPr>
          <a:xfrm>
            <a:off x="306825" y="1341750"/>
            <a:ext cx="4045200" cy="24600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pt-BR"/>
              <a:t>IMPRESSIONS ON HIGH FREQUENCY ALGOTRADING</a:t>
            </a:r>
            <a:endParaRPr/>
          </a:p>
        </p:txBody>
      </p:sp>
      <p:pic>
        <p:nvPicPr>
          <p:cNvPr id="109" name="Google Shape;109;p21"/>
          <p:cNvPicPr preferRelativeResize="0"/>
          <p:nvPr/>
        </p:nvPicPr>
        <p:blipFill>
          <a:blip r:embed="rId3">
            <a:alphaModFix/>
          </a:blip>
          <a:stretch>
            <a:fillRect/>
          </a:stretch>
        </p:blipFill>
        <p:spPr>
          <a:xfrm>
            <a:off x="4991800" y="1444725"/>
            <a:ext cx="3834350" cy="2152825"/>
          </a:xfrm>
          <a:prstGeom prst="rect">
            <a:avLst/>
          </a:prstGeom>
          <a:noFill/>
          <a:ln>
            <a:noFill/>
          </a:ln>
        </p:spPr>
      </p:pic>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1660</Words>
  <Application>Microsoft Macintosh PowerPoint</Application>
  <PresentationFormat>On-screen Show (16:9)</PresentationFormat>
  <Paragraphs>106</Paragraphs>
  <Slides>30</Slides>
  <Notes>30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Lato</vt:lpstr>
      <vt:lpstr>Arial</vt:lpstr>
      <vt:lpstr>Simple Dark</vt:lpstr>
      <vt:lpstr>STOCK MARKET </vt:lpstr>
      <vt:lpstr>OUTLINE</vt:lpstr>
      <vt:lpstr>COMPETITION</vt:lpstr>
      <vt:lpstr>Overview </vt:lpstr>
      <vt:lpstr>Approaches </vt:lpstr>
      <vt:lpstr>Approaches </vt:lpstr>
      <vt:lpstr>Approaches </vt:lpstr>
      <vt:lpstr>Challenges </vt:lpstr>
      <vt:lpstr>IMPRESSIONS ON HIGH FREQUENCY ALGOTRADING</vt:lpstr>
      <vt:lpstr>CODE AND EXPLANATION</vt:lpstr>
      <vt:lpstr>Exponential Moving Average </vt:lpstr>
      <vt:lpstr>Simple Moving Average </vt:lpstr>
      <vt:lpstr>Scalping</vt:lpstr>
      <vt:lpstr>MODELS</vt:lpstr>
      <vt:lpstr>Overall Approach</vt:lpstr>
      <vt:lpstr>Time Series</vt:lpstr>
      <vt:lpstr>MARS</vt:lpstr>
      <vt:lpstr>Random Forest</vt:lpstr>
      <vt:lpstr>SVM</vt:lpstr>
      <vt:lpstr>Deep Learning</vt:lpstr>
      <vt:lpstr>AutoML</vt:lpstr>
      <vt:lpstr>Model Results - Facebook</vt:lpstr>
      <vt:lpstr>Model Results - Apple </vt:lpstr>
      <vt:lpstr>Model Results - Amazon</vt:lpstr>
      <vt:lpstr>Model Results - Netflix</vt:lpstr>
      <vt:lpstr>Model Results - Google</vt:lpstr>
      <vt:lpstr>MSE Significant Difference </vt:lpstr>
      <vt:lpstr>Accuracy Significant Difference </vt:lpstr>
      <vt:lpstr>QUESTIONS?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MARKET </dc:title>
  <cp:lastModifiedBy>Sahony Baldera</cp:lastModifiedBy>
  <cp:revision>1</cp:revision>
  <dcterms:modified xsi:type="dcterms:W3CDTF">2021-03-01T04:24:51Z</dcterms:modified>
</cp:coreProperties>
</file>